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6858000" cx="12192000"/>
  <p:notesSz cx="6858000" cy="9144000"/>
  <p:embeddedFontLst>
    <p:embeddedFont>
      <p:font typeface="Roboto Thin"/>
      <p:regular r:id="rId69"/>
      <p:bold r:id="rId70"/>
      <p:italic r:id="rId71"/>
      <p:boldItalic r:id="rId72"/>
    </p:embeddedFont>
    <p:embeddedFont>
      <p:font typeface="Roboto"/>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7" roundtripDataSignature="AMtx7mjM9mfD3FF9b5QC8md7+dnOf23K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4A8E5D1-C31B-4C03-ACCC-94CF7EFFD2FA}">
  <a:tblStyle styleId="{F4A8E5D1-C31B-4C03-ACCC-94CF7EFFD2F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regular.fntdata"/><Relationship Id="rId72" Type="http://schemas.openxmlformats.org/officeDocument/2006/relationships/font" Target="fonts/RobotoThin-boldItalic.fntdata"/><Relationship Id="rId31" Type="http://schemas.openxmlformats.org/officeDocument/2006/relationships/slide" Target="slides/slide26.xml"/><Relationship Id="rId75" Type="http://schemas.openxmlformats.org/officeDocument/2006/relationships/font" Target="fonts/Roboto-italic.fntdata"/><Relationship Id="rId30" Type="http://schemas.openxmlformats.org/officeDocument/2006/relationships/slide" Target="slides/slide25.xml"/><Relationship Id="rId74" Type="http://schemas.openxmlformats.org/officeDocument/2006/relationships/font" Target="fonts/Roboto-bold.fntdata"/><Relationship Id="rId33" Type="http://schemas.openxmlformats.org/officeDocument/2006/relationships/slide" Target="slides/slide28.xml"/><Relationship Id="rId77" Type="http://customschemas.google.com/relationships/presentationmetadata" Target="metadata"/><Relationship Id="rId32" Type="http://schemas.openxmlformats.org/officeDocument/2006/relationships/slide" Target="slides/slide27.xml"/><Relationship Id="rId76" Type="http://schemas.openxmlformats.org/officeDocument/2006/relationships/font" Target="fonts/Roboto-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Thin-italic.fntdata"/><Relationship Id="rId70" Type="http://schemas.openxmlformats.org/officeDocument/2006/relationships/font" Target="fonts/RobotoThin-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Thin-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43db9809b7_0_14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43db9809b7_0_1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43db9809b7_0_15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43db9809b7_0_1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43db9809b7_0_1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143db9809b7_0_15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43db9809b7_0_1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43db9809b7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43db9809b7_0_13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43db9809b7_0_1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446c3b2310_0_3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446c3b2310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43db9809b7_0_1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43db9809b7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457179eecf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457179eec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457179eecf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457179eec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43db9809b7_0_1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43db9809b7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43db9809b7_0_13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43db9809b7_0_1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458824cd9a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458824cd9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446c3b2310_0_2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1446c3b2310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458824cd9a_1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458824cd9a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458824cd9a_1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458824cd9a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446c3b2310_0_6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446c3b2310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446c3b2310_0_8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446c3b2310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43db9809b7_0_1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43db9809b7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Next, we explored what impact does infrastructure have on cycling uptake and how can this be improved.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43db9809b7_0_13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43db9809b7_0_1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Used groupby() to </a:t>
            </a:r>
            <a:endParaRPr/>
          </a:p>
          <a:p>
            <a:pPr indent="0" lvl="0" marL="457200" rtl="0" algn="l">
              <a:spcBef>
                <a:spcPts val="0"/>
              </a:spcBef>
              <a:spcAft>
                <a:spcPts val="0"/>
              </a:spcAft>
              <a:buNone/>
            </a:pPr>
            <a:r>
              <a:rPr lang="en-US"/>
              <a:t>Identify percentage of private cycles and cycle hires each year</a:t>
            </a:r>
            <a:endParaRPr/>
          </a:p>
          <a:p>
            <a:pPr indent="0" lvl="0" marL="457200" rtl="0" algn="l">
              <a:spcBef>
                <a:spcPts val="0"/>
              </a:spcBef>
              <a:spcAft>
                <a:spcPts val="0"/>
              </a:spcAft>
              <a:buNone/>
            </a:pPr>
            <a:r>
              <a:rPr lang="en-US"/>
              <a:t>Identify direction with highest number of total cycles</a:t>
            </a:r>
            <a:endParaRPr/>
          </a:p>
          <a:p>
            <a:pPr indent="0" lvl="0" marL="457200" rtl="0" algn="l">
              <a:spcBef>
                <a:spcPts val="0"/>
              </a:spcBef>
              <a:spcAft>
                <a:spcPts val="0"/>
              </a:spcAft>
              <a:buNone/>
            </a:pPr>
            <a:r>
              <a:rPr lang="en-US"/>
              <a:t>and sort_values() by ascending to identify locations with least cycles </a:t>
            </a:r>
            <a:endParaRPr/>
          </a:p>
          <a:p>
            <a:pPr indent="0" lvl="0" marL="0" rtl="0" algn="l">
              <a:spcBef>
                <a:spcPts val="0"/>
              </a:spcBef>
              <a:spcAft>
                <a:spcPts val="0"/>
              </a:spcAft>
              <a:buClr>
                <a:schemeClr val="dk1"/>
              </a:buClr>
              <a:buSzPts val="1100"/>
              <a:buFont typeface="Arial"/>
              <a:buNone/>
            </a:pPr>
            <a:r>
              <a:rPr lang="en-US"/>
              <a:t>Used seaborn lineplot and barplot to visualise above variables in each area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457179eb85_0_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Firstly, people tend to cycle more when they own a private bike as 90% of cyclist used private cycles and 10% used cycle hires in the last 7 years.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While cycle hires were affected by the pandemic with sharp decrease in 2020, private cycles in inner london during the pandemic surpassed that of pre-pandemic.</a:t>
            </a:r>
            <a:endParaRPr/>
          </a:p>
        </p:txBody>
      </p:sp>
      <p:sp>
        <p:nvSpPr>
          <p:cNvPr id="551" name="Google Shape;551;g1457179eb85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66d91690007fc69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When looking at </a:t>
            </a:r>
            <a:r>
              <a:rPr lang="en-US"/>
              <a:t>Central &amp; Inner London, less people use private cycles to travel towards east and west bound</a:t>
            </a:r>
            <a:endParaRPr/>
          </a:p>
        </p:txBody>
      </p:sp>
      <p:sp>
        <p:nvSpPr>
          <p:cNvPr id="567" name="Google Shape;567;g266d91690007fc69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457179eb85_0_2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457179eb85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When we looked at total cycles across 3 areas, it is consistent people cycles less towards east and west and more people cycled towards north and south. </a:t>
            </a:r>
            <a:r>
              <a:rPr lang="en-US">
                <a:solidFill>
                  <a:schemeClr val="dk1"/>
                </a:solidFill>
              </a:rPr>
              <a:t>TFL can consider targeting these areas to promote cycle scheme for purchase of private bikes.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43db9809b7_0_12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43db9809b7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By subsetting data set according to locations</a:t>
            </a:r>
            <a:r>
              <a:rPr lang="en-US">
                <a:solidFill>
                  <a:schemeClr val="dk1"/>
                </a:solidFill>
              </a:rPr>
              <a:t> with roads towards east and west, we identified the top 5 locations with</a:t>
            </a:r>
            <a:r>
              <a:rPr lang="en-US">
                <a:solidFill>
                  <a:schemeClr val="dk1"/>
                </a:solidFill>
              </a:rPr>
              <a:t> the least number of cycles in the past 7 years.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66d91690007fc69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66d91690007fc69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Based on the analysis, we recommend to </a:t>
            </a:r>
            <a:endParaRPr/>
          </a:p>
          <a:p>
            <a:pPr indent="-298450" lvl="0" marL="457200" rtl="0" algn="l">
              <a:spcBef>
                <a:spcPts val="0"/>
              </a:spcBef>
              <a:spcAft>
                <a:spcPts val="0"/>
              </a:spcAft>
              <a:buSzPts val="1100"/>
              <a:buChar char="-"/>
            </a:pPr>
            <a:r>
              <a:rPr lang="en-US"/>
              <a:t>Firstly, i</a:t>
            </a:r>
            <a:r>
              <a:rPr lang="en-US"/>
              <a:t>mplement cycle schemes to promote purchase of private bikes beginning in east and west london to increase uptake of cycling. </a:t>
            </a:r>
            <a:endParaRPr/>
          </a:p>
          <a:p>
            <a:pPr indent="-298450" lvl="0" marL="457200" rtl="0" algn="l">
              <a:spcBef>
                <a:spcPts val="0"/>
              </a:spcBef>
              <a:spcAft>
                <a:spcPts val="0"/>
              </a:spcAft>
              <a:buSzPts val="1100"/>
              <a:buChar char="-"/>
            </a:pPr>
            <a:r>
              <a:rPr lang="en-US"/>
              <a:t>Also, improve facilities on the public transports (ie. train and bus) to accommodate travellers carrying bikes to encourage long journey travellers to cycles once inside central london.</a:t>
            </a:r>
            <a:endParaRPr/>
          </a:p>
          <a:p>
            <a:pPr indent="-298450" lvl="0" marL="457200" rtl="0" algn="l">
              <a:spcBef>
                <a:spcPts val="0"/>
              </a:spcBef>
              <a:spcAft>
                <a:spcPts val="0"/>
              </a:spcAft>
              <a:buSzPts val="1100"/>
              <a:buChar char="-"/>
            </a:pPr>
            <a:r>
              <a:rPr lang="en-US"/>
              <a:t>Lastly, improve infrastructure at the top 5 locations with least number of total cycles such as building cycling roads or docking stations.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Since there are least people cycling in Outer London, conduct further exploration to understand preferred mode of transport and assess whether it is correlated to cycling road safety or longer journeys from outer to central london.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43db9809b7_0_12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43db9809b7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43db9809b7_0_12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43db9809b7_0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43db9809b7_0_14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43db9809b7_0_1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457179eecf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457179eecf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457179eecf_2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457179eecf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376502f66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376502f6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43db9809b7_0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43db9809b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446c3b2310_0_25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446c3b2310_0_2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446c3b2310_0_26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446c3b2310_0_2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446c3b2310_0_26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446c3b2310_0_2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446c3b2310_0_26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446c3b2310_0_2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446c3b2310_0_26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446c3b2310_0_26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g1446c3b2310_0_26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446c3b2310_0_26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446c3b2310_0_2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43db9809b7_0_1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43db9809b7_0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43db9809b7_0_13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43db9809b7_0_1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43db9809b7_0_14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43db9809b7_0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446c3b2310_0_7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446c3b2310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446c3b2310_0_7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446c3b2310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446c3b2310_0_8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446c3b2310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44e2e017c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g144e2e017c4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43db9809b7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g143db9809b7_0_1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43db9809b7_0_1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43db9809b7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446c3b2310_0_7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446c3b2310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457179eb85_0_1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Overall, 90% of cyclists use private cycles while only 10% hire public cycles in inner and central london. This is consistent year over year since 2014.</a:t>
            </a:r>
            <a:endParaRPr/>
          </a:p>
        </p:txBody>
      </p:sp>
      <p:sp>
        <p:nvSpPr>
          <p:cNvPr id="939" name="Google Shape;939;g1457179eb85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458824cd9a_1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458824cd9a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446c3b2310_0_7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446c3b2310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446c3b2310_0_7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446c3b2310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446c3b2310_0_7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446c3b2310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43db9809b7_0_13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43db9809b7_0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43db9809b7_0_19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43db9809b7_0_1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43db9809b7_0_14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43db9809b7_0_1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 name="Shape 17"/>
        <p:cNvGrpSpPr/>
        <p:nvPr/>
      </p:nvGrpSpPr>
      <p:grpSpPr>
        <a:xfrm>
          <a:off x="0" y="0"/>
          <a:ext cx="0" cy="0"/>
          <a:chOff x="0" y="0"/>
          <a:chExt cx="0" cy="0"/>
        </a:xfrm>
      </p:grpSpPr>
      <p:sp>
        <p:nvSpPr>
          <p:cNvPr id="18" name="Google Shape;1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 name="Shape 24"/>
        <p:cNvGrpSpPr/>
        <p:nvPr/>
      </p:nvGrpSpPr>
      <p:grpSpPr>
        <a:xfrm>
          <a:off x="0" y="0"/>
          <a:ext cx="0" cy="0"/>
          <a:chOff x="0" y="0"/>
          <a:chExt cx="0" cy="0"/>
        </a:xfrm>
      </p:grpSpPr>
      <p:sp>
        <p:nvSpPr>
          <p:cNvPr id="25" name="Google Shape;25;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 name="Google Shape;2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2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6"/>
          <p:cNvSpPr/>
          <p:nvPr>
            <p:ph idx="2" type="pic"/>
          </p:nvPr>
        </p:nvSpPr>
        <p:spPr>
          <a:xfrm>
            <a:off x="5183188" y="987425"/>
            <a:ext cx="6172200" cy="4873625"/>
          </a:xfrm>
          <a:prstGeom prst="rect">
            <a:avLst/>
          </a:prstGeom>
          <a:noFill/>
          <a:ln>
            <a:noFill/>
          </a:ln>
        </p:spPr>
      </p:sp>
      <p:sp>
        <p:nvSpPr>
          <p:cNvPr id="64" name="Google Shape;64;p2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hyperlink" Target="https://www.gov.uk/government/statistical-data-sets/walking-and-cycling-statistics-cw"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s://www.gov.uk/government/statistical-data-sets/reported-road-accidents-vehicles-and-casualties-tables-for-great-britain#casualties-in-reported-road-accidents-ras30" TargetMode="External"/><Relationship Id="rId4" Type="http://schemas.openxmlformats.org/officeDocument/2006/relationships/hyperlink" Target="http://data.london.gov.uk"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4.png"/><Relationship Id="rId4" Type="http://schemas.openxmlformats.org/officeDocument/2006/relationships/hyperlink" Target="https://www.gov.uk/government/statistical-data-sets/reported-road-accidents-vehicles-and-casualties-tables-for-great-britain#casualties-in-reported-road-accidents-ras30"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hyperlink" Target="https://www.gov.uk/government/statistical-data-sets/reported-road-accidents-vehicles-and-casualties-tables-for-great-britain#casualties-in-reported-road-accidents-ras30"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8.png"/><Relationship Id="rId4" Type="http://schemas.openxmlformats.org/officeDocument/2006/relationships/hyperlink" Target="http://data.london.gov.uk"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hyperlink" Target="https://www.gov.uk/government/statistical-data-sets/walking-and-cycling-statistics-cw" TargetMode="External"/><Relationship Id="rId4" Type="http://schemas.openxmlformats.org/officeDocument/2006/relationships/hyperlink" Target="https://www.gov.uk/government/statistical-data-sets/reported-road-accidents-vehicles-and-casualties-tables-for-great-britain#casualties-in-reported-road-accidents-ras30" TargetMode="External"/><Relationship Id="rId5" Type="http://schemas.openxmlformats.org/officeDocument/2006/relationships/hyperlink" Target="http://data.london.gov.uk" TargetMode="External"/><Relationship Id="rId6" Type="http://schemas.openxmlformats.org/officeDocument/2006/relationships/hyperlink" Target="https://github.com/hazz292/Cycling_in_London_Team_4"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0.png"/><Relationship Id="rId4" Type="http://schemas.openxmlformats.org/officeDocument/2006/relationships/image" Target="../media/image43.png"/><Relationship Id="rId5" Type="http://schemas.openxmlformats.org/officeDocument/2006/relationships/image" Target="../media/image37.png"/><Relationship Id="rId6"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85" name="Google Shape;85;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A row of bicycles in different colors parked in a row on a cobblestone street" id="86" name="Google Shape;86;p1"/>
          <p:cNvPicPr preferRelativeResize="0"/>
          <p:nvPr/>
        </p:nvPicPr>
        <p:blipFill rotWithShape="1">
          <a:blip r:embed="rId3">
            <a:alphaModFix/>
          </a:blip>
          <a:srcRect b="0" l="0" r="0" t="0"/>
          <a:stretch/>
        </p:blipFill>
        <p:spPr>
          <a:xfrm>
            <a:off x="1" y="0"/>
            <a:ext cx="12192000" cy="6858000"/>
          </a:xfrm>
          <a:prstGeom prst="rect">
            <a:avLst/>
          </a:prstGeom>
          <a:noFill/>
          <a:ln>
            <a:noFill/>
          </a:ln>
        </p:spPr>
      </p:pic>
      <p:sp>
        <p:nvSpPr>
          <p:cNvPr id="87" name="Google Shape;87;p1"/>
          <p:cNvSpPr txBox="1"/>
          <p:nvPr/>
        </p:nvSpPr>
        <p:spPr>
          <a:xfrm>
            <a:off x="-2" y="2997368"/>
            <a:ext cx="8174100" cy="3109200"/>
          </a:xfrm>
          <a:prstGeom prst="rect">
            <a:avLst/>
          </a:prstGeom>
          <a:solidFill>
            <a:schemeClr val="dk1">
              <a:alpha val="73725"/>
            </a:scheme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	</a:t>
            </a:r>
            <a:r>
              <a:rPr b="0" i="0" lang="en-US" sz="4400" u="none" cap="none" strike="noStrike">
                <a:solidFill>
                  <a:srgbClr val="FFFFFF"/>
                </a:solidFill>
                <a:latin typeface="Avenir"/>
                <a:ea typeface="Avenir"/>
                <a:cs typeface="Avenir"/>
                <a:sym typeface="Avenir"/>
              </a:rPr>
              <a:t>Cycling in London</a:t>
            </a:r>
            <a:br>
              <a:rPr b="0" i="0" lang="en-US" sz="4400" u="none" cap="none" strike="noStrike">
                <a:solidFill>
                  <a:srgbClr val="FFFFFF"/>
                </a:solidFill>
                <a:latin typeface="Avenir"/>
                <a:ea typeface="Avenir"/>
                <a:cs typeface="Avenir"/>
                <a:sym typeface="Avenir"/>
              </a:rPr>
            </a:br>
            <a:r>
              <a:rPr b="0" i="0" lang="en-US" sz="4400" u="none" cap="none" strike="noStrike">
                <a:solidFill>
                  <a:srgbClr val="FFFFFF"/>
                </a:solidFill>
                <a:latin typeface="Avenir"/>
                <a:ea typeface="Avenir"/>
                <a:cs typeface="Avenir"/>
                <a:sym typeface="Avenir"/>
              </a:rPr>
              <a:t>	</a:t>
            </a:r>
            <a:r>
              <a:rPr b="0" i="0" lang="en-US" sz="2400" u="none" cap="none" strike="noStrike">
                <a:solidFill>
                  <a:srgbClr val="FFFFFF"/>
                </a:solidFill>
                <a:latin typeface="Avenir"/>
                <a:ea typeface="Avenir"/>
                <a:cs typeface="Avenir"/>
                <a:sym typeface="Avenir"/>
              </a:rPr>
              <a:t>Final Presentation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  </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	</a:t>
            </a:r>
            <a:r>
              <a:rPr b="0" i="0" lang="en-US" sz="1800" u="none" cap="none" strike="noStrike">
                <a:solidFill>
                  <a:srgbClr val="FFFFFF"/>
                </a:solidFill>
                <a:latin typeface="Avenir"/>
                <a:ea typeface="Avenir"/>
                <a:cs typeface="Avenir"/>
                <a:sym typeface="Avenir"/>
              </a:rPr>
              <a:t>TEAM 4: MEGAN BILAS, HAZEL CHAN, AKIRA LEYOW, TED				MALUMBE, RICHARD LI CHEN ZHOU</a:t>
            </a:r>
            <a:endParaRPr b="0" sz="1800">
              <a:solidFill>
                <a:schemeClr val="dk1"/>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cxnSp>
        <p:nvCxnSpPr>
          <p:cNvPr id="88" name="Google Shape;88;p1"/>
          <p:cNvCxnSpPr/>
          <p:nvPr/>
        </p:nvCxnSpPr>
        <p:spPr>
          <a:xfrm flipH="1" rot="10800000">
            <a:off x="580300" y="4702650"/>
            <a:ext cx="6610200" cy="3000"/>
          </a:xfrm>
          <a:prstGeom prst="straightConnector1">
            <a:avLst/>
          </a:prstGeom>
          <a:noFill/>
          <a:ln cap="flat" cmpd="sng" w="57150">
            <a:solidFill>
              <a:srgbClr val="00B0F0"/>
            </a:solidFill>
            <a:prstDash val="solid"/>
            <a:miter lim="800000"/>
            <a:headEnd len="sm" w="sm" type="none"/>
            <a:tailEnd len="sm" w="sm" type="none"/>
          </a:ln>
        </p:spPr>
      </p:cxnSp>
      <p:sp>
        <p:nvSpPr>
          <p:cNvPr id="89" name="Google Shape;89;p1"/>
          <p:cNvSpPr/>
          <p:nvPr/>
        </p:nvSpPr>
        <p:spPr>
          <a:xfrm>
            <a:off x="0" y="6492875"/>
            <a:ext cx="12192000" cy="36512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7" name="Shape 227"/>
        <p:cNvGrpSpPr/>
        <p:nvPr/>
      </p:nvGrpSpPr>
      <p:grpSpPr>
        <a:xfrm>
          <a:off x="0" y="0"/>
          <a:ext cx="0" cy="0"/>
          <a:chOff x="0" y="0"/>
          <a:chExt cx="0" cy="0"/>
        </a:xfrm>
      </p:grpSpPr>
      <p:cxnSp>
        <p:nvCxnSpPr>
          <p:cNvPr id="228" name="Google Shape;228;g143db9809b7_0_1457"/>
          <p:cNvCxnSpPr>
            <a:stCxn id="229" idx="0"/>
            <a:endCxn id="230" idx="2"/>
          </p:cNvCxnSpPr>
          <p:nvPr/>
        </p:nvCxnSpPr>
        <p:spPr>
          <a:xfrm rot="-5400000">
            <a:off x="693875" y="4670442"/>
            <a:ext cx="1345500" cy="465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231" name="Google Shape;231;g143db9809b7_0_1457"/>
          <p:cNvSpPr txBox="1"/>
          <p:nvPr>
            <p:ph type="title"/>
          </p:nvPr>
        </p:nvSpPr>
        <p:spPr>
          <a:xfrm>
            <a:off x="681250" y="469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Expanded</a:t>
            </a:r>
            <a:r>
              <a:rPr lang="en-US"/>
              <a:t> Business Case</a:t>
            </a:r>
            <a:endParaRPr/>
          </a:p>
        </p:txBody>
      </p:sp>
      <p:cxnSp>
        <p:nvCxnSpPr>
          <p:cNvPr id="232" name="Google Shape;232;g143db9809b7_0_1457"/>
          <p:cNvCxnSpPr>
            <a:endCxn id="233" idx="0"/>
          </p:cNvCxnSpPr>
          <p:nvPr/>
        </p:nvCxnSpPr>
        <p:spPr>
          <a:xfrm flipH="1">
            <a:off x="3752800" y="3005329"/>
            <a:ext cx="2368200" cy="214200"/>
          </a:xfrm>
          <a:prstGeom prst="bentConnector2">
            <a:avLst/>
          </a:prstGeom>
          <a:noFill/>
          <a:ln cap="flat" cmpd="sng" w="19050">
            <a:solidFill>
              <a:srgbClr val="C2C2C2"/>
            </a:solidFill>
            <a:prstDash val="solid"/>
            <a:miter lim="8000"/>
            <a:headEnd len="sm" w="sm" type="none"/>
            <a:tailEnd len="sm" w="sm" type="none"/>
          </a:ln>
        </p:spPr>
      </p:cxnSp>
      <p:cxnSp>
        <p:nvCxnSpPr>
          <p:cNvPr id="234" name="Google Shape;234;g143db9809b7_0_1457"/>
          <p:cNvCxnSpPr>
            <a:stCxn id="235" idx="0"/>
            <a:endCxn id="236" idx="2"/>
          </p:cNvCxnSpPr>
          <p:nvPr/>
        </p:nvCxnSpPr>
        <p:spPr>
          <a:xfrm flipH="1" rot="5400000">
            <a:off x="6020050" y="2155675"/>
            <a:ext cx="205500" cy="36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237" name="Google Shape;237;g143db9809b7_0_1457"/>
          <p:cNvCxnSpPr>
            <a:stCxn id="236" idx="2"/>
            <a:endCxn id="238" idx="0"/>
          </p:cNvCxnSpPr>
          <p:nvPr/>
        </p:nvCxnSpPr>
        <p:spPr>
          <a:xfrm rot="5400000">
            <a:off x="5536150" y="2631775"/>
            <a:ext cx="1161900" cy="7800"/>
          </a:xfrm>
          <a:prstGeom prst="bentConnector3">
            <a:avLst>
              <a:gd fmla="val 49996" name="adj1"/>
            </a:avLst>
          </a:prstGeom>
          <a:noFill/>
          <a:ln cap="flat" cmpd="sng" w="19050">
            <a:solidFill>
              <a:srgbClr val="C2C2C2"/>
            </a:solidFill>
            <a:prstDash val="solid"/>
            <a:miter lim="8000"/>
            <a:headEnd len="sm" w="sm" type="none"/>
            <a:tailEnd len="sm" w="sm" type="none"/>
          </a:ln>
        </p:spPr>
      </p:cxnSp>
      <p:cxnSp>
        <p:nvCxnSpPr>
          <p:cNvPr id="239" name="Google Shape;239;g143db9809b7_0_1457"/>
          <p:cNvCxnSpPr>
            <a:stCxn id="230" idx="0"/>
          </p:cNvCxnSpPr>
          <p:nvPr/>
        </p:nvCxnSpPr>
        <p:spPr>
          <a:xfrm rot="-5400000">
            <a:off x="3642350" y="741717"/>
            <a:ext cx="226200" cy="4731300"/>
          </a:xfrm>
          <a:prstGeom prst="bentConnector2">
            <a:avLst/>
          </a:prstGeom>
          <a:noFill/>
          <a:ln cap="flat" cmpd="sng" w="19050">
            <a:solidFill>
              <a:srgbClr val="C2C2C2"/>
            </a:solidFill>
            <a:prstDash val="solid"/>
            <a:miter lim="8000"/>
            <a:headEnd len="sm" w="sm" type="none"/>
            <a:tailEnd len="sm" w="sm" type="none"/>
          </a:ln>
        </p:spPr>
      </p:cxnSp>
      <p:cxnSp>
        <p:nvCxnSpPr>
          <p:cNvPr id="240" name="Google Shape;240;g143db9809b7_0_1457"/>
          <p:cNvCxnSpPr>
            <a:stCxn id="241" idx="0"/>
            <a:endCxn id="233" idx="2"/>
          </p:cNvCxnSpPr>
          <p:nvPr/>
        </p:nvCxnSpPr>
        <p:spPr>
          <a:xfrm flipH="1" rot="5400000">
            <a:off x="3024200" y="4948667"/>
            <a:ext cx="1459800" cy="27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236" name="Google Shape;236;g143db9809b7_0_1457"/>
          <p:cNvSpPr txBox="1"/>
          <p:nvPr/>
        </p:nvSpPr>
        <p:spPr>
          <a:xfrm>
            <a:off x="3967450" y="1254325"/>
            <a:ext cx="4307100" cy="800400"/>
          </a:xfrm>
          <a:prstGeom prst="rect">
            <a:avLst/>
          </a:prstGeom>
          <a:noFill/>
          <a:ln cap="flat" cmpd="sng" w="19050">
            <a:solidFill>
              <a:schemeClr val="dk1"/>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chemeClr val="dk1"/>
                </a:solidFill>
                <a:latin typeface="Roboto"/>
                <a:ea typeface="Roboto"/>
                <a:cs typeface="Roboto"/>
                <a:sym typeface="Roboto"/>
              </a:rPr>
              <a:t>Problem statement: How can we increase the uptake of cycling in London  in order to create a more sustainable transport system?</a:t>
            </a:r>
            <a:endParaRPr b="1" sz="1200">
              <a:solidFill>
                <a:schemeClr val="dk1"/>
              </a:solidFill>
              <a:latin typeface="Roboto"/>
              <a:ea typeface="Roboto"/>
              <a:cs typeface="Roboto"/>
              <a:sym typeface="Roboto"/>
            </a:endParaRPr>
          </a:p>
        </p:txBody>
      </p:sp>
      <p:sp>
        <p:nvSpPr>
          <p:cNvPr id="230" name="Google Shape;230;g143db9809b7_0_1457"/>
          <p:cNvSpPr txBox="1"/>
          <p:nvPr/>
        </p:nvSpPr>
        <p:spPr>
          <a:xfrm>
            <a:off x="364400" y="3220467"/>
            <a:ext cx="2050800" cy="800400"/>
          </a:xfrm>
          <a:prstGeom prst="rect">
            <a:avLst/>
          </a:prstGeom>
          <a:solidFill>
            <a:schemeClr val="lt1"/>
          </a:solidFill>
          <a:ln cap="flat" cmpd="sng" w="19050">
            <a:solidFill>
              <a:srgbClr val="0070C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1482AB"/>
                </a:solidFill>
                <a:latin typeface="Roboto"/>
                <a:ea typeface="Roboto"/>
                <a:cs typeface="Roboto"/>
                <a:sym typeface="Roboto"/>
              </a:rPr>
              <a:t>Q1. What are the main factors determining when people cycle?</a:t>
            </a:r>
            <a:endParaRPr b="1" sz="1200">
              <a:solidFill>
                <a:srgbClr val="1482AB"/>
              </a:solidFill>
              <a:latin typeface="Roboto"/>
              <a:ea typeface="Roboto"/>
              <a:cs typeface="Roboto"/>
              <a:sym typeface="Roboto"/>
            </a:endParaRPr>
          </a:p>
        </p:txBody>
      </p:sp>
      <p:sp>
        <p:nvSpPr>
          <p:cNvPr id="242" name="Google Shape;242;g143db9809b7_0_1457"/>
          <p:cNvSpPr txBox="1"/>
          <p:nvPr/>
        </p:nvSpPr>
        <p:spPr>
          <a:xfrm>
            <a:off x="9805650" y="3220467"/>
            <a:ext cx="2050800" cy="615600"/>
          </a:xfrm>
          <a:prstGeom prst="rect">
            <a:avLst/>
          </a:prstGeom>
          <a:solidFill>
            <a:schemeClr val="lt1"/>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FF00FF"/>
                </a:solidFill>
                <a:highlight>
                  <a:srgbClr val="FFFF00"/>
                </a:highlight>
                <a:latin typeface="Roboto"/>
                <a:ea typeface="Roboto"/>
                <a:cs typeface="Roboto"/>
                <a:sym typeface="Roboto"/>
              </a:rPr>
              <a:t>Q5. How safe is it to cycle in London?</a:t>
            </a:r>
            <a:endParaRPr b="1" sz="1200">
              <a:solidFill>
                <a:srgbClr val="FF00FF"/>
              </a:solidFill>
              <a:highlight>
                <a:srgbClr val="FFFF00"/>
              </a:highlight>
              <a:latin typeface="Roboto"/>
              <a:ea typeface="Roboto"/>
              <a:cs typeface="Roboto"/>
              <a:sym typeface="Roboto"/>
            </a:endParaRPr>
          </a:p>
        </p:txBody>
      </p:sp>
      <p:sp>
        <p:nvSpPr>
          <p:cNvPr id="243" name="Google Shape;243;g143db9809b7_0_1457"/>
          <p:cNvSpPr txBox="1"/>
          <p:nvPr/>
        </p:nvSpPr>
        <p:spPr>
          <a:xfrm>
            <a:off x="7446688" y="3220467"/>
            <a:ext cx="2050800" cy="800400"/>
          </a:xfrm>
          <a:prstGeom prst="rect">
            <a:avLst/>
          </a:prstGeom>
          <a:solidFill>
            <a:schemeClr val="lt1"/>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7030A0"/>
                </a:solidFill>
                <a:latin typeface="Roboto"/>
                <a:ea typeface="Roboto"/>
                <a:cs typeface="Roboto"/>
                <a:sym typeface="Roboto"/>
              </a:rPr>
              <a:t>Q4. What is the sentiment towards cycling in London?</a:t>
            </a:r>
            <a:endParaRPr b="1" sz="1200">
              <a:solidFill>
                <a:srgbClr val="7030A0"/>
              </a:solidFill>
              <a:latin typeface="Roboto"/>
              <a:ea typeface="Roboto"/>
              <a:cs typeface="Roboto"/>
              <a:sym typeface="Roboto"/>
            </a:endParaRPr>
          </a:p>
        </p:txBody>
      </p:sp>
      <p:sp>
        <p:nvSpPr>
          <p:cNvPr id="238" name="Google Shape;238;g143db9809b7_0_1457"/>
          <p:cNvSpPr txBox="1"/>
          <p:nvPr/>
        </p:nvSpPr>
        <p:spPr>
          <a:xfrm>
            <a:off x="5087713" y="3216542"/>
            <a:ext cx="2050800" cy="800400"/>
          </a:xfrm>
          <a:prstGeom prst="rect">
            <a:avLst/>
          </a:prstGeom>
          <a:solidFill>
            <a:schemeClr val="lt1"/>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00B050"/>
                </a:solidFill>
                <a:latin typeface="Roboto"/>
                <a:ea typeface="Roboto"/>
                <a:cs typeface="Roboto"/>
                <a:sym typeface="Roboto"/>
              </a:rPr>
              <a:t>Q3. What are the demographics of cyclists in London?</a:t>
            </a:r>
            <a:endParaRPr b="1" sz="1200">
              <a:solidFill>
                <a:srgbClr val="00B050"/>
              </a:solidFill>
              <a:latin typeface="Roboto"/>
              <a:ea typeface="Roboto"/>
              <a:cs typeface="Roboto"/>
              <a:sym typeface="Roboto"/>
            </a:endParaRPr>
          </a:p>
        </p:txBody>
      </p:sp>
      <p:sp>
        <p:nvSpPr>
          <p:cNvPr id="233" name="Google Shape;233;g143db9809b7_0_1457"/>
          <p:cNvSpPr txBox="1"/>
          <p:nvPr/>
        </p:nvSpPr>
        <p:spPr>
          <a:xfrm>
            <a:off x="2727400" y="3219529"/>
            <a:ext cx="2050800" cy="1000500"/>
          </a:xfrm>
          <a:prstGeom prst="rect">
            <a:avLst/>
          </a:prstGeom>
          <a:solidFill>
            <a:schemeClr val="lt1"/>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FF6600"/>
                </a:solidFill>
                <a:latin typeface="Roboto"/>
                <a:ea typeface="Roboto"/>
                <a:cs typeface="Roboto"/>
                <a:sym typeface="Roboto"/>
              </a:rPr>
              <a:t>Q2. What impact does infrastructure have on cycling uptake </a:t>
            </a:r>
            <a:r>
              <a:rPr b="1" lang="en-US" sz="1200">
                <a:solidFill>
                  <a:srgbClr val="FF6600"/>
                </a:solidFill>
                <a:highlight>
                  <a:srgbClr val="FFFF00"/>
                </a:highlight>
                <a:latin typeface="Roboto"/>
                <a:ea typeface="Roboto"/>
                <a:cs typeface="Roboto"/>
                <a:sym typeface="Roboto"/>
              </a:rPr>
              <a:t>and how can this be improved? </a:t>
            </a:r>
            <a:r>
              <a:rPr b="1" lang="en-US" sz="1300">
                <a:solidFill>
                  <a:srgbClr val="FF6600"/>
                </a:solidFill>
                <a:highlight>
                  <a:srgbClr val="FFFF00"/>
                </a:highlight>
                <a:latin typeface="Roboto"/>
                <a:ea typeface="Roboto"/>
                <a:cs typeface="Roboto"/>
                <a:sym typeface="Roboto"/>
              </a:rPr>
              <a:t> </a:t>
            </a:r>
            <a:endParaRPr b="1" sz="1300">
              <a:solidFill>
                <a:srgbClr val="FF6600"/>
              </a:solidFill>
              <a:highlight>
                <a:srgbClr val="FFFF00"/>
              </a:highlight>
              <a:latin typeface="Roboto"/>
              <a:ea typeface="Roboto"/>
              <a:cs typeface="Roboto"/>
              <a:sym typeface="Roboto"/>
            </a:endParaRPr>
          </a:p>
        </p:txBody>
      </p:sp>
      <p:sp>
        <p:nvSpPr>
          <p:cNvPr id="244" name="Google Shape;244;g143db9809b7_0_1457"/>
          <p:cNvSpPr txBox="1"/>
          <p:nvPr/>
        </p:nvSpPr>
        <p:spPr>
          <a:xfrm>
            <a:off x="2728700" y="4395592"/>
            <a:ext cx="2050800" cy="985200"/>
          </a:xfrm>
          <a:prstGeom prst="rect">
            <a:avLst/>
          </a:prstGeom>
          <a:solidFill>
            <a:schemeClr val="lt1"/>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private vs cycle hire; l</a:t>
            </a:r>
            <a:r>
              <a:rPr lang="en-US" sz="1200">
                <a:solidFill>
                  <a:schemeClr val="dk1"/>
                </a:solidFill>
                <a:highlight>
                  <a:srgbClr val="FFFF00"/>
                </a:highlight>
                <a:latin typeface="Roboto"/>
                <a:ea typeface="Roboto"/>
                <a:cs typeface="Roboto"/>
                <a:sym typeface="Roboto"/>
              </a:rPr>
              <a:t>ocations with the least number of cycles </a:t>
            </a:r>
            <a:endParaRPr sz="1200">
              <a:solidFill>
                <a:schemeClr val="dk1"/>
              </a:solidFill>
              <a:highlight>
                <a:srgbClr val="FFFF00"/>
              </a:highlight>
              <a:latin typeface="Roboto"/>
              <a:ea typeface="Roboto"/>
              <a:cs typeface="Roboto"/>
              <a:sym typeface="Roboto"/>
            </a:endParaRPr>
          </a:p>
        </p:txBody>
      </p:sp>
      <p:cxnSp>
        <p:nvCxnSpPr>
          <p:cNvPr id="245" name="Google Shape;245;g143db9809b7_0_1457"/>
          <p:cNvCxnSpPr>
            <a:endCxn id="243" idx="0"/>
          </p:cNvCxnSpPr>
          <p:nvPr/>
        </p:nvCxnSpPr>
        <p:spPr>
          <a:xfrm>
            <a:off x="6074488" y="2999367"/>
            <a:ext cx="2397600" cy="221100"/>
          </a:xfrm>
          <a:prstGeom prst="bentConnector2">
            <a:avLst/>
          </a:prstGeom>
          <a:noFill/>
          <a:ln cap="flat" cmpd="sng" w="19050">
            <a:solidFill>
              <a:srgbClr val="C2C2C2"/>
            </a:solidFill>
            <a:prstDash val="solid"/>
            <a:miter lim="8000"/>
            <a:headEnd len="sm" w="sm" type="none"/>
            <a:tailEnd len="sm" w="sm" type="none"/>
          </a:ln>
        </p:spPr>
      </p:cxnSp>
      <p:cxnSp>
        <p:nvCxnSpPr>
          <p:cNvPr id="246" name="Google Shape;246;g143db9809b7_0_1457"/>
          <p:cNvCxnSpPr/>
          <p:nvPr/>
        </p:nvCxnSpPr>
        <p:spPr>
          <a:xfrm>
            <a:off x="8472100" y="3004867"/>
            <a:ext cx="2321700" cy="215100"/>
          </a:xfrm>
          <a:prstGeom prst="bentConnector3">
            <a:avLst>
              <a:gd fmla="val 99913" name="adj1"/>
            </a:avLst>
          </a:prstGeom>
          <a:noFill/>
          <a:ln cap="flat" cmpd="sng" w="19050">
            <a:solidFill>
              <a:srgbClr val="C2C2C2"/>
            </a:solidFill>
            <a:prstDash val="solid"/>
            <a:miter lim="8000"/>
            <a:headEnd len="sm" w="sm" type="none"/>
            <a:tailEnd len="sm" w="sm" type="none"/>
          </a:ln>
        </p:spPr>
      </p:cxnSp>
      <p:sp>
        <p:nvSpPr>
          <p:cNvPr id="247" name="Google Shape;247;g143db9809b7_0_1457"/>
          <p:cNvSpPr txBox="1"/>
          <p:nvPr/>
        </p:nvSpPr>
        <p:spPr>
          <a:xfrm>
            <a:off x="3039150" y="2308992"/>
            <a:ext cx="2050800" cy="488400"/>
          </a:xfrm>
          <a:prstGeom prst="rect">
            <a:avLst/>
          </a:prstGeom>
          <a:no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dk1"/>
                </a:solidFill>
                <a:latin typeface="Roboto"/>
                <a:ea typeface="Roboto"/>
                <a:cs typeface="Roboto"/>
                <a:sym typeface="Roboto"/>
              </a:rPr>
              <a:t>What is the trend in total cycles over time?</a:t>
            </a:r>
            <a:endParaRPr sz="1200">
              <a:solidFill>
                <a:schemeClr val="dk1"/>
              </a:solidFill>
              <a:latin typeface="Roboto"/>
              <a:ea typeface="Roboto"/>
              <a:cs typeface="Roboto"/>
              <a:sym typeface="Roboto"/>
            </a:endParaRPr>
          </a:p>
        </p:txBody>
      </p:sp>
      <p:cxnSp>
        <p:nvCxnSpPr>
          <p:cNvPr id="248" name="Google Shape;248;g143db9809b7_0_1457"/>
          <p:cNvCxnSpPr/>
          <p:nvPr/>
        </p:nvCxnSpPr>
        <p:spPr>
          <a:xfrm flipH="1">
            <a:off x="5090525" y="2587700"/>
            <a:ext cx="1024800" cy="36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229" name="Google Shape;229;g143db9809b7_0_1457"/>
          <p:cNvSpPr txBox="1"/>
          <p:nvPr/>
        </p:nvSpPr>
        <p:spPr>
          <a:xfrm>
            <a:off x="317975" y="5366442"/>
            <a:ext cx="2050800" cy="985200"/>
          </a:xfrm>
          <a:prstGeom prst="rect">
            <a:avLst/>
          </a:prstGeom>
          <a:solidFill>
            <a:schemeClr val="lt1"/>
          </a:solidFill>
          <a:ln cap="flat" cmpd="sng" w="19050">
            <a:solidFill>
              <a:srgbClr val="1482AB"/>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central, inner, outer datasets; </a:t>
            </a:r>
            <a:r>
              <a:rPr lang="en-US" sz="1200">
                <a:solidFill>
                  <a:schemeClr val="dk1"/>
                </a:solidFill>
                <a:highlight>
                  <a:srgbClr val="FFFF00"/>
                </a:highlight>
                <a:latin typeface="Roboto"/>
                <a:ea typeface="Roboto"/>
                <a:cs typeface="Roboto"/>
                <a:sym typeface="Roboto"/>
              </a:rPr>
              <a:t>GOV.UK walking and cycling </a:t>
            </a:r>
            <a:r>
              <a:rPr lang="en-US" sz="1200">
                <a:solidFill>
                  <a:schemeClr val="dk1"/>
                </a:solidFill>
                <a:highlight>
                  <a:srgbClr val="FFFF00"/>
                </a:highlight>
                <a:latin typeface="Roboto"/>
                <a:ea typeface="Roboto"/>
                <a:cs typeface="Roboto"/>
                <a:sym typeface="Roboto"/>
              </a:rPr>
              <a:t>statistics</a:t>
            </a:r>
            <a:endParaRPr sz="1200">
              <a:solidFill>
                <a:schemeClr val="dk1"/>
              </a:solidFill>
              <a:highlight>
                <a:srgbClr val="FFFF00"/>
              </a:highlight>
              <a:latin typeface="Roboto"/>
              <a:ea typeface="Roboto"/>
              <a:cs typeface="Roboto"/>
              <a:sym typeface="Roboto"/>
            </a:endParaRPr>
          </a:p>
        </p:txBody>
      </p:sp>
      <p:sp>
        <p:nvSpPr>
          <p:cNvPr id="241" name="Google Shape;241;g143db9809b7_0_1457"/>
          <p:cNvSpPr txBox="1"/>
          <p:nvPr/>
        </p:nvSpPr>
        <p:spPr>
          <a:xfrm>
            <a:off x="2730050" y="5679917"/>
            <a:ext cx="2050800" cy="615600"/>
          </a:xfrm>
          <a:prstGeom prst="rect">
            <a:avLst/>
          </a:prstGeom>
          <a:solidFill>
            <a:schemeClr val="lt1"/>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a:t>
            </a:r>
            <a:r>
              <a:rPr lang="en-US" sz="1200">
                <a:solidFill>
                  <a:schemeClr val="dk1"/>
                </a:solidFill>
                <a:highlight>
                  <a:srgbClr val="FFFF00"/>
                </a:highlight>
                <a:latin typeface="Roboto"/>
                <a:ea typeface="Roboto"/>
                <a:cs typeface="Roboto"/>
                <a:sym typeface="Roboto"/>
              </a:rPr>
              <a:t>central,</a:t>
            </a:r>
            <a:r>
              <a:rPr lang="en-US" sz="1200">
                <a:solidFill>
                  <a:schemeClr val="dk1"/>
                </a:solidFill>
                <a:latin typeface="Roboto"/>
                <a:ea typeface="Roboto"/>
                <a:cs typeface="Roboto"/>
                <a:sym typeface="Roboto"/>
              </a:rPr>
              <a:t> inner, outer datasets</a:t>
            </a:r>
            <a:endParaRPr sz="1200">
              <a:solidFill>
                <a:schemeClr val="dk1"/>
              </a:solidFill>
              <a:latin typeface="Roboto"/>
              <a:ea typeface="Roboto"/>
              <a:cs typeface="Roboto"/>
              <a:sym typeface="Roboto"/>
            </a:endParaRPr>
          </a:p>
        </p:txBody>
      </p:sp>
      <p:sp>
        <p:nvSpPr>
          <p:cNvPr id="249" name="Google Shape;249;g143db9809b7_0_1457"/>
          <p:cNvSpPr txBox="1"/>
          <p:nvPr/>
        </p:nvSpPr>
        <p:spPr>
          <a:xfrm>
            <a:off x="5142125" y="5643642"/>
            <a:ext cx="2050800" cy="430800"/>
          </a:xfrm>
          <a:prstGeom prst="rect">
            <a:avLst/>
          </a:prstGeom>
          <a:solidFill>
            <a:schemeClr val="lt1"/>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outer dataset</a:t>
            </a:r>
            <a:endParaRPr sz="1200">
              <a:solidFill>
                <a:schemeClr val="dk1"/>
              </a:solidFill>
              <a:latin typeface="Roboto"/>
              <a:ea typeface="Roboto"/>
              <a:cs typeface="Roboto"/>
              <a:sym typeface="Roboto"/>
            </a:endParaRPr>
          </a:p>
        </p:txBody>
      </p:sp>
      <p:sp>
        <p:nvSpPr>
          <p:cNvPr id="250" name="Google Shape;250;g143db9809b7_0_1457"/>
          <p:cNvSpPr txBox="1"/>
          <p:nvPr/>
        </p:nvSpPr>
        <p:spPr>
          <a:xfrm>
            <a:off x="7554200" y="5759392"/>
            <a:ext cx="2050800" cy="430800"/>
          </a:xfrm>
          <a:prstGeom prst="rect">
            <a:avLst/>
          </a:prstGeom>
          <a:solidFill>
            <a:schemeClr val="lt1"/>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Twitter</a:t>
            </a:r>
            <a:endParaRPr sz="1200">
              <a:solidFill>
                <a:schemeClr val="dk1"/>
              </a:solidFill>
              <a:latin typeface="Roboto"/>
              <a:ea typeface="Roboto"/>
              <a:cs typeface="Roboto"/>
              <a:sym typeface="Roboto"/>
            </a:endParaRPr>
          </a:p>
        </p:txBody>
      </p:sp>
      <p:sp>
        <p:nvSpPr>
          <p:cNvPr id="251" name="Google Shape;251;g143db9809b7_0_1457"/>
          <p:cNvSpPr txBox="1"/>
          <p:nvPr/>
        </p:nvSpPr>
        <p:spPr>
          <a:xfrm>
            <a:off x="316475" y="4201067"/>
            <a:ext cx="2050800" cy="985200"/>
          </a:xfrm>
          <a:prstGeom prst="rect">
            <a:avLst/>
          </a:prstGeom>
          <a:solidFill>
            <a:schemeClr val="lt1"/>
          </a:solidFill>
          <a:ln cap="flat" cmpd="sng" w="19050">
            <a:solidFill>
              <a:srgbClr val="1482AB"/>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lang="en-US" sz="1200">
                <a:solidFill>
                  <a:schemeClr val="dk1"/>
                </a:solidFill>
                <a:latin typeface="Roboto"/>
                <a:ea typeface="Roboto"/>
                <a:cs typeface="Roboto"/>
                <a:sym typeface="Roboto"/>
              </a:rPr>
              <a:t>Areas of exploration: time of year; time of day; weather; direction of travel;  </a:t>
            </a:r>
            <a:r>
              <a:rPr lang="en-US" sz="1200">
                <a:solidFill>
                  <a:schemeClr val="dk1"/>
                </a:solidFill>
                <a:highlight>
                  <a:srgbClr val="FFFF00"/>
                </a:highlight>
                <a:latin typeface="Roboto"/>
                <a:ea typeface="Roboto"/>
                <a:cs typeface="Roboto"/>
                <a:sym typeface="Roboto"/>
              </a:rPr>
              <a:t>reasons for cycling</a:t>
            </a:r>
            <a:endParaRPr sz="1200">
              <a:solidFill>
                <a:schemeClr val="dk1"/>
              </a:solidFill>
              <a:highlight>
                <a:srgbClr val="FFFF00"/>
              </a:highlight>
              <a:latin typeface="Roboto"/>
              <a:ea typeface="Roboto"/>
              <a:cs typeface="Roboto"/>
              <a:sym typeface="Roboto"/>
            </a:endParaRPr>
          </a:p>
        </p:txBody>
      </p:sp>
      <p:cxnSp>
        <p:nvCxnSpPr>
          <p:cNvPr id="252" name="Google Shape;252;g143db9809b7_0_1457"/>
          <p:cNvCxnSpPr>
            <a:stCxn id="249" idx="0"/>
            <a:endCxn id="238" idx="2"/>
          </p:cNvCxnSpPr>
          <p:nvPr/>
        </p:nvCxnSpPr>
        <p:spPr>
          <a:xfrm flipH="1" rot="5400000">
            <a:off x="5327075" y="4803192"/>
            <a:ext cx="1626600" cy="543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253" name="Google Shape;253;g143db9809b7_0_1457"/>
          <p:cNvSpPr txBox="1"/>
          <p:nvPr/>
        </p:nvSpPr>
        <p:spPr>
          <a:xfrm>
            <a:off x="5124588" y="4424817"/>
            <a:ext cx="2050800" cy="615600"/>
          </a:xfrm>
          <a:prstGeom prst="rect">
            <a:avLst/>
          </a:prstGeom>
          <a:solidFill>
            <a:schemeClr val="lt1"/>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gender</a:t>
            </a:r>
            <a:endParaRPr sz="1200">
              <a:solidFill>
                <a:schemeClr val="dk1"/>
              </a:solidFill>
              <a:latin typeface="Roboto"/>
              <a:ea typeface="Roboto"/>
              <a:cs typeface="Roboto"/>
              <a:sym typeface="Roboto"/>
            </a:endParaRPr>
          </a:p>
        </p:txBody>
      </p:sp>
      <p:cxnSp>
        <p:nvCxnSpPr>
          <p:cNvPr id="254" name="Google Shape;254;g143db9809b7_0_1457"/>
          <p:cNvCxnSpPr>
            <a:stCxn id="250" idx="0"/>
          </p:cNvCxnSpPr>
          <p:nvPr/>
        </p:nvCxnSpPr>
        <p:spPr>
          <a:xfrm flipH="1" rot="5400000">
            <a:off x="7691750" y="4871542"/>
            <a:ext cx="1742400" cy="333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255" name="Google Shape;255;g143db9809b7_0_1457"/>
          <p:cNvSpPr txBox="1"/>
          <p:nvPr/>
        </p:nvSpPr>
        <p:spPr>
          <a:xfrm>
            <a:off x="7512313" y="4397529"/>
            <a:ext cx="2050800" cy="985200"/>
          </a:xfrm>
          <a:prstGeom prst="rect">
            <a:avLst/>
          </a:prstGeom>
          <a:solidFill>
            <a:schemeClr val="lt1"/>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t</a:t>
            </a:r>
            <a:r>
              <a:rPr lang="en-US" sz="1200">
                <a:solidFill>
                  <a:schemeClr val="dk1"/>
                </a:solidFill>
                <a:highlight>
                  <a:srgbClr val="FFFF00"/>
                </a:highlight>
                <a:latin typeface="Roboto"/>
                <a:ea typeface="Roboto"/>
                <a:cs typeface="Roboto"/>
                <a:sym typeface="Roboto"/>
              </a:rPr>
              <a:t>op words appearing;</a:t>
            </a:r>
            <a:r>
              <a:rPr lang="en-US" sz="1200">
                <a:solidFill>
                  <a:schemeClr val="dk1"/>
                </a:solidFill>
                <a:latin typeface="Roboto"/>
                <a:ea typeface="Roboto"/>
                <a:cs typeface="Roboto"/>
                <a:sym typeface="Roboto"/>
              </a:rPr>
              <a:t> polarity score; </a:t>
            </a:r>
            <a:r>
              <a:rPr lang="en-US" sz="1200">
                <a:solidFill>
                  <a:schemeClr val="dk1"/>
                </a:solidFill>
                <a:highlight>
                  <a:srgbClr val="FFFF00"/>
                </a:highlight>
                <a:latin typeface="Roboto"/>
                <a:ea typeface="Roboto"/>
                <a:cs typeface="Roboto"/>
                <a:sym typeface="Roboto"/>
              </a:rPr>
              <a:t>top 20 positive/negative tweets</a:t>
            </a:r>
            <a:endParaRPr sz="1200">
              <a:solidFill>
                <a:schemeClr val="dk1"/>
              </a:solidFill>
              <a:highlight>
                <a:srgbClr val="FFFF00"/>
              </a:highlight>
              <a:latin typeface="Roboto"/>
              <a:ea typeface="Roboto"/>
              <a:cs typeface="Roboto"/>
              <a:sym typeface="Roboto"/>
            </a:endParaRPr>
          </a:p>
        </p:txBody>
      </p:sp>
      <p:cxnSp>
        <p:nvCxnSpPr>
          <p:cNvPr id="256" name="Google Shape;256;g143db9809b7_0_1457"/>
          <p:cNvCxnSpPr/>
          <p:nvPr/>
        </p:nvCxnSpPr>
        <p:spPr>
          <a:xfrm flipH="1" rot="5400000">
            <a:off x="9959850" y="4715967"/>
            <a:ext cx="1742400" cy="333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257" name="Google Shape;257;g143db9809b7_0_1457"/>
          <p:cNvSpPr txBox="1"/>
          <p:nvPr/>
        </p:nvSpPr>
        <p:spPr>
          <a:xfrm>
            <a:off x="9900050" y="4395917"/>
            <a:ext cx="2050800" cy="615600"/>
          </a:xfrm>
          <a:prstGeom prst="rect">
            <a:avLst/>
          </a:prstGeom>
          <a:solidFill>
            <a:schemeClr val="lt1"/>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highlight>
                  <a:srgbClr val="FFFF00"/>
                </a:highlight>
                <a:latin typeface="Roboto"/>
                <a:ea typeface="Roboto"/>
                <a:cs typeface="Roboto"/>
                <a:sym typeface="Roboto"/>
              </a:rPr>
              <a:t>Areas of exploration: theft; road casualties</a:t>
            </a:r>
            <a:endParaRPr sz="1200">
              <a:solidFill>
                <a:schemeClr val="dk1"/>
              </a:solidFill>
              <a:highlight>
                <a:srgbClr val="FFFF00"/>
              </a:highlight>
              <a:latin typeface="Roboto"/>
              <a:ea typeface="Roboto"/>
              <a:cs typeface="Roboto"/>
              <a:sym typeface="Roboto"/>
            </a:endParaRPr>
          </a:p>
        </p:txBody>
      </p:sp>
      <p:sp>
        <p:nvSpPr>
          <p:cNvPr id="258" name="Google Shape;258;g143db9809b7_0_1457"/>
          <p:cNvSpPr txBox="1"/>
          <p:nvPr/>
        </p:nvSpPr>
        <p:spPr>
          <a:xfrm>
            <a:off x="9966275" y="5444392"/>
            <a:ext cx="2050800" cy="800400"/>
          </a:xfrm>
          <a:prstGeom prst="rect">
            <a:avLst/>
          </a:prstGeom>
          <a:solidFill>
            <a:schemeClr val="lt1"/>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highlight>
                  <a:srgbClr val="FFFF00"/>
                </a:highlight>
                <a:latin typeface="Roboto"/>
                <a:ea typeface="Roboto"/>
                <a:cs typeface="Roboto"/>
                <a:sym typeface="Roboto"/>
              </a:rPr>
              <a:t>Data: GOV.UK reported road casualties; </a:t>
            </a:r>
            <a:r>
              <a:rPr lang="en-US" sz="1200">
                <a:solidFill>
                  <a:schemeClr val="dk1"/>
                </a:solidFill>
                <a:highlight>
                  <a:srgbClr val="FFFF00"/>
                </a:highlight>
                <a:latin typeface="Roboto"/>
                <a:ea typeface="Roboto"/>
                <a:cs typeface="Roboto"/>
                <a:sym typeface="Roboto"/>
              </a:rPr>
              <a:t>data.london.gov.uk</a:t>
            </a:r>
            <a:endParaRPr sz="1200">
              <a:solidFill>
                <a:schemeClr val="dk1"/>
              </a:solidFill>
              <a:highlight>
                <a:srgbClr val="FFFF00"/>
              </a:highlight>
              <a:latin typeface="Roboto"/>
              <a:ea typeface="Roboto"/>
              <a:cs typeface="Roboto"/>
              <a:sym typeface="Roboto"/>
            </a:endParaRPr>
          </a:p>
        </p:txBody>
      </p:sp>
      <p:sp>
        <p:nvSpPr>
          <p:cNvPr id="259" name="Google Shape;259;g143db9809b7_0_1457"/>
          <p:cNvSpPr/>
          <p:nvPr/>
        </p:nvSpPr>
        <p:spPr>
          <a:xfrm>
            <a:off x="0" y="6492875"/>
            <a:ext cx="12192000" cy="365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g143db9809b7_0_1457"/>
          <p:cNvSpPr txBox="1"/>
          <p:nvPr/>
        </p:nvSpPr>
        <p:spPr>
          <a:xfrm>
            <a:off x="9786750" y="2019513"/>
            <a:ext cx="2088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highlight>
                  <a:srgbClr val="FFFF00"/>
                </a:highlight>
                <a:latin typeface="Calibri"/>
                <a:ea typeface="Calibri"/>
                <a:cs typeface="Calibri"/>
                <a:sym typeface="Calibri"/>
              </a:rPr>
              <a:t>highlight indicates change made to initial business case</a:t>
            </a:r>
            <a:endParaRPr sz="1200">
              <a:highlight>
                <a:srgbClr val="FFFF00"/>
              </a:highlight>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4" name="Shape 264"/>
        <p:cNvGrpSpPr/>
        <p:nvPr/>
      </p:nvGrpSpPr>
      <p:grpSpPr>
        <a:xfrm>
          <a:off x="0" y="0"/>
          <a:ext cx="0" cy="0"/>
          <a:chOff x="0" y="0"/>
          <a:chExt cx="0" cy="0"/>
        </a:xfrm>
      </p:grpSpPr>
      <p:sp>
        <p:nvSpPr>
          <p:cNvPr id="265" name="Google Shape;265;g143db9809b7_0_1566"/>
          <p:cNvSpPr txBox="1"/>
          <p:nvPr>
            <p:ph type="title"/>
          </p:nvPr>
        </p:nvSpPr>
        <p:spPr>
          <a:xfrm>
            <a:off x="681250" y="469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Challenges and Decisions/Solutions</a:t>
            </a:r>
            <a:endParaRPr/>
          </a:p>
        </p:txBody>
      </p:sp>
      <p:sp>
        <p:nvSpPr>
          <p:cNvPr id="266" name="Google Shape;266;g143db9809b7_0_1566"/>
          <p:cNvSpPr/>
          <p:nvPr/>
        </p:nvSpPr>
        <p:spPr>
          <a:xfrm>
            <a:off x="0" y="6492875"/>
            <a:ext cx="12192000" cy="365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267" name="Google Shape;267;g143db9809b7_0_1566"/>
          <p:cNvGraphicFramePr/>
          <p:nvPr/>
        </p:nvGraphicFramePr>
        <p:xfrm>
          <a:off x="543150" y="1148425"/>
          <a:ext cx="3000000" cy="3000000"/>
        </p:xfrm>
        <a:graphic>
          <a:graphicData uri="http://schemas.openxmlformats.org/drawingml/2006/table">
            <a:tbl>
              <a:tblPr>
                <a:noFill/>
                <a:tableStyleId>{F4A8E5D1-C31B-4C03-ACCC-94CF7EFFD2FA}</a:tableStyleId>
              </a:tblPr>
              <a:tblGrid>
                <a:gridCol w="3058200"/>
                <a:gridCol w="3828000"/>
                <a:gridCol w="4219500"/>
              </a:tblGrid>
              <a:tr h="384725">
                <a:tc>
                  <a:txBody>
                    <a:bodyPr/>
                    <a:lstStyle/>
                    <a:p>
                      <a:pPr indent="0" lvl="0" marL="0" rtl="0" algn="l">
                        <a:spcBef>
                          <a:spcPts val="0"/>
                        </a:spcBef>
                        <a:spcAft>
                          <a:spcPts val="0"/>
                        </a:spcAft>
                        <a:buNone/>
                      </a:pPr>
                      <a:r>
                        <a:rPr b="1" lang="en-US"/>
                        <a:t>Business Question</a:t>
                      </a:r>
                      <a:endParaRPr b="1"/>
                    </a:p>
                  </a:txBody>
                  <a:tcPr marT="91425" marB="91425" marR="91425" marL="91425"/>
                </a:tc>
                <a:tc>
                  <a:txBody>
                    <a:bodyPr/>
                    <a:lstStyle/>
                    <a:p>
                      <a:pPr indent="0" lvl="0" marL="0" rtl="0" algn="l">
                        <a:spcBef>
                          <a:spcPts val="0"/>
                        </a:spcBef>
                        <a:spcAft>
                          <a:spcPts val="0"/>
                        </a:spcAft>
                        <a:buNone/>
                      </a:pPr>
                      <a:r>
                        <a:rPr b="1" lang="en-US"/>
                        <a:t>Challenges</a:t>
                      </a:r>
                      <a:endParaRPr b="1"/>
                    </a:p>
                  </a:txBody>
                  <a:tcPr marT="91425" marB="91425" marR="91425" marL="91425"/>
                </a:tc>
                <a:tc>
                  <a:txBody>
                    <a:bodyPr/>
                    <a:lstStyle/>
                    <a:p>
                      <a:pPr indent="0" lvl="0" marL="0" rtl="0" algn="l">
                        <a:spcBef>
                          <a:spcPts val="0"/>
                        </a:spcBef>
                        <a:spcAft>
                          <a:spcPts val="0"/>
                        </a:spcAft>
                        <a:buNone/>
                      </a:pPr>
                      <a:r>
                        <a:rPr b="1" lang="en-US"/>
                        <a:t>Decisions/Solutions</a:t>
                      </a:r>
                      <a:endParaRPr b="1"/>
                    </a:p>
                  </a:txBody>
                  <a:tcPr marT="91425" marB="91425" marR="91425" marL="91425"/>
                </a:tc>
              </a:tr>
              <a:tr h="1065475">
                <a:tc>
                  <a:txBody>
                    <a:bodyPr/>
                    <a:lstStyle/>
                    <a:p>
                      <a:pPr indent="0" lvl="0" marL="0" rtl="0" algn="l">
                        <a:spcBef>
                          <a:spcPts val="0"/>
                        </a:spcBef>
                        <a:spcAft>
                          <a:spcPts val="0"/>
                        </a:spcAft>
                        <a:buNone/>
                      </a:pPr>
                      <a:r>
                        <a:rPr lang="en-US" sz="1200"/>
                        <a:t>Q1. What are the main </a:t>
                      </a:r>
                      <a:r>
                        <a:rPr lang="en-US" sz="1200"/>
                        <a:t>factors</a:t>
                      </a:r>
                      <a:r>
                        <a:rPr lang="en-US" sz="1200"/>
                        <a:t> determining when people cycle?</a:t>
                      </a:r>
                      <a:endParaRPr sz="1200"/>
                    </a:p>
                  </a:txBody>
                  <a:tcPr marT="91425" marB="91425" marR="91425" marL="91425"/>
                </a:tc>
                <a:tc>
                  <a:txBody>
                    <a:bodyPr/>
                    <a:lstStyle/>
                    <a:p>
                      <a:pPr indent="0" lvl="0" marL="0" rtl="0" algn="l">
                        <a:spcBef>
                          <a:spcPts val="0"/>
                        </a:spcBef>
                        <a:spcAft>
                          <a:spcPts val="0"/>
                        </a:spcAft>
                        <a:buNone/>
                      </a:pPr>
                      <a:r>
                        <a:rPr lang="en-US" sz="1200"/>
                        <a:t>When analysing the aggregated data (central, inner, outer London), the trends are thrown off by the central London dataset due to the higher number of observations in this dataset in </a:t>
                      </a:r>
                      <a:r>
                        <a:rPr lang="en-US" sz="1200"/>
                        <a:t>comparison</a:t>
                      </a:r>
                      <a:r>
                        <a:rPr lang="en-US" sz="1200"/>
                        <a:t> to inner and outer London.</a:t>
                      </a:r>
                      <a:endParaRPr sz="1200"/>
                    </a:p>
                    <a:p>
                      <a:pPr indent="0" lvl="0" marL="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rPr lang="en-US" sz="1200">
                          <a:solidFill>
                            <a:schemeClr val="dk1"/>
                          </a:solidFill>
                        </a:rPr>
                        <a:t>Data was available on reasons for cycling but the format of the file could not easily be read into Python. </a:t>
                      </a:r>
                      <a:endParaRPr sz="1200"/>
                    </a:p>
                  </a:txBody>
                  <a:tcPr marT="91425" marB="91425" marR="91425" marL="91425"/>
                </a:tc>
                <a:tc>
                  <a:txBody>
                    <a:bodyPr/>
                    <a:lstStyle/>
                    <a:p>
                      <a:pPr indent="0" lvl="0" marL="0" rtl="0" algn="l">
                        <a:spcBef>
                          <a:spcPts val="0"/>
                        </a:spcBef>
                        <a:spcAft>
                          <a:spcPts val="0"/>
                        </a:spcAft>
                        <a:buNone/>
                      </a:pPr>
                      <a:r>
                        <a:rPr lang="en-US" sz="1200"/>
                        <a:t>Decided to split the analysis by the three regions in London This is in line with TfL’s spatial strategy of looking at each of the regions individually due to the different concerns in each region.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rPr lang="en-US" sz="1200">
                          <a:solidFill>
                            <a:schemeClr val="dk1"/>
                          </a:solidFill>
                        </a:rPr>
                        <a:t>Reorganised data into a simplified csv file in Excel.</a:t>
                      </a:r>
                      <a:endParaRPr sz="1200"/>
                    </a:p>
                  </a:txBody>
                  <a:tcPr marT="91425" marB="91425" marR="91425" marL="91425"/>
                </a:tc>
              </a:tr>
              <a:tr h="997975">
                <a:tc>
                  <a:txBody>
                    <a:bodyPr/>
                    <a:lstStyle/>
                    <a:p>
                      <a:pPr indent="0" lvl="0" marL="0" rtl="0" algn="l">
                        <a:spcBef>
                          <a:spcPts val="0"/>
                        </a:spcBef>
                        <a:spcAft>
                          <a:spcPts val="0"/>
                        </a:spcAft>
                        <a:buNone/>
                      </a:pPr>
                      <a:r>
                        <a:rPr lang="en-US" sz="1200"/>
                        <a:t>Q2. What impact does cycling infrastructure have on cycling uptake?</a:t>
                      </a:r>
                      <a:endParaRPr sz="1200"/>
                    </a:p>
                  </a:txBody>
                  <a:tcPr marT="91425" marB="91425" marR="91425" marL="91425"/>
                </a:tc>
                <a:tc>
                  <a:txBody>
                    <a:bodyPr/>
                    <a:lstStyle/>
                    <a:p>
                      <a:pPr indent="0" lvl="0" marL="0" rtl="0" algn="l">
                        <a:spcBef>
                          <a:spcPts val="0"/>
                        </a:spcBef>
                        <a:spcAft>
                          <a:spcPts val="0"/>
                        </a:spcAft>
                        <a:buNone/>
                      </a:pPr>
                      <a:r>
                        <a:rPr lang="en-US" sz="1200"/>
                        <a:t>Only inner and central london has </a:t>
                      </a:r>
                      <a:r>
                        <a:rPr lang="en-US" sz="1200"/>
                        <a:t>data on private vs cycle hires, unable to compare </a:t>
                      </a:r>
                      <a:r>
                        <a:rPr lang="en-US" sz="1200"/>
                        <a:t>with</a:t>
                      </a:r>
                      <a:r>
                        <a:rPr lang="en-US" sz="1200"/>
                        <a:t> outer london. Lack of data on categorising location to draw further correlation.</a:t>
                      </a:r>
                      <a:endParaRPr sz="1200"/>
                    </a:p>
                  </a:txBody>
                  <a:tcPr marT="91425" marB="91425" marR="91425" marL="91425"/>
                </a:tc>
                <a:tc>
                  <a:txBody>
                    <a:bodyPr/>
                    <a:lstStyle/>
                    <a:p>
                      <a:pPr indent="0" lvl="0" marL="0" rtl="0" algn="l">
                        <a:spcBef>
                          <a:spcPts val="0"/>
                        </a:spcBef>
                        <a:spcAft>
                          <a:spcPts val="0"/>
                        </a:spcAft>
                        <a:buNone/>
                      </a:pPr>
                      <a:r>
                        <a:rPr lang="en-US" sz="1200"/>
                        <a:t>Conducted analysis separately for each area of london to examine cycles between private vs hire. Used common variable “total cycles” to identify roads used least for cycling as areas for infrastructure improvement.</a:t>
                      </a:r>
                      <a:endParaRPr sz="1200"/>
                    </a:p>
                  </a:txBody>
                  <a:tcPr marT="91425" marB="91425" marR="91425" marL="91425"/>
                </a:tc>
              </a:tr>
              <a:tr h="784200">
                <a:tc>
                  <a:txBody>
                    <a:bodyPr/>
                    <a:lstStyle/>
                    <a:p>
                      <a:pPr indent="0" lvl="0" marL="0" rtl="0" algn="l">
                        <a:spcBef>
                          <a:spcPts val="0"/>
                        </a:spcBef>
                        <a:spcAft>
                          <a:spcPts val="0"/>
                        </a:spcAft>
                        <a:buNone/>
                      </a:pPr>
                      <a:r>
                        <a:rPr lang="en-US" sz="1200"/>
                        <a:t>Q3. What are the demographics of cyclists in London?</a:t>
                      </a:r>
                      <a:endParaRPr sz="1200"/>
                    </a:p>
                  </a:txBody>
                  <a:tcPr marT="91425" marB="91425" marR="91425" marL="91425"/>
                </a:tc>
                <a:tc>
                  <a:txBody>
                    <a:bodyPr/>
                    <a:lstStyle/>
                    <a:p>
                      <a:pPr indent="0" lvl="0" marL="0" rtl="0" algn="l">
                        <a:spcBef>
                          <a:spcPts val="0"/>
                        </a:spcBef>
                        <a:spcAft>
                          <a:spcPts val="0"/>
                        </a:spcAft>
                        <a:buNone/>
                      </a:pPr>
                      <a:r>
                        <a:rPr lang="en-US" sz="1200"/>
                        <a:t>The dataset did not have much </a:t>
                      </a:r>
                      <a:r>
                        <a:rPr lang="en-US" sz="1200"/>
                        <a:t>demographic</a:t>
                      </a:r>
                      <a:r>
                        <a:rPr lang="en-US" sz="1200"/>
                        <a:t> data beyond gender and it would have been better to also </a:t>
                      </a:r>
                      <a:r>
                        <a:rPr lang="en-US" sz="1200"/>
                        <a:t>leverage</a:t>
                      </a:r>
                      <a:r>
                        <a:rPr lang="en-US" sz="1200"/>
                        <a:t> </a:t>
                      </a:r>
                      <a:r>
                        <a:rPr lang="en-US" sz="1200"/>
                        <a:t>income, age, employment status and race.</a:t>
                      </a:r>
                      <a:endParaRPr sz="1200"/>
                    </a:p>
                  </a:txBody>
                  <a:tcPr marT="91425" marB="91425" marR="91425" marL="91425"/>
                </a:tc>
                <a:tc>
                  <a:txBody>
                    <a:bodyPr/>
                    <a:lstStyle/>
                    <a:p>
                      <a:pPr indent="0" lvl="0" marL="0" rtl="0" algn="l">
                        <a:spcBef>
                          <a:spcPts val="0"/>
                        </a:spcBef>
                        <a:spcAft>
                          <a:spcPts val="0"/>
                        </a:spcAft>
                        <a:buNone/>
                      </a:pPr>
                      <a:r>
                        <a:rPr lang="en-US" sz="1200"/>
                        <a:t>Carried out as </a:t>
                      </a:r>
                      <a:r>
                        <a:rPr lang="en-US" sz="1200"/>
                        <a:t>much</a:t>
                      </a:r>
                      <a:r>
                        <a:rPr lang="en-US" sz="1200"/>
                        <a:t> bivariate analysis as the dataset would allow. Since even </a:t>
                      </a:r>
                      <a:r>
                        <a:rPr lang="en-US" sz="1200"/>
                        <a:t>attempts to gather external data were meet with paywalls.</a:t>
                      </a:r>
                      <a:endParaRPr sz="1200"/>
                    </a:p>
                  </a:txBody>
                  <a:tcPr marT="91425" marB="91425" marR="91425" marL="91425"/>
                </a:tc>
              </a:tr>
              <a:tr h="818250">
                <a:tc>
                  <a:txBody>
                    <a:bodyPr/>
                    <a:lstStyle/>
                    <a:p>
                      <a:pPr indent="0" lvl="0" marL="0" rtl="0" algn="l">
                        <a:spcBef>
                          <a:spcPts val="0"/>
                        </a:spcBef>
                        <a:spcAft>
                          <a:spcPts val="0"/>
                        </a:spcAft>
                        <a:buNone/>
                      </a:pPr>
                      <a:r>
                        <a:rPr lang="en-US" sz="1200"/>
                        <a:t>Q4. What is the sentiment towards cycling in London?</a:t>
                      </a:r>
                      <a:endParaRPr sz="1200"/>
                    </a:p>
                  </a:txBody>
                  <a:tcPr marT="91425" marB="91425" marR="91425" marL="91425"/>
                </a:tc>
                <a:tc>
                  <a:txBody>
                    <a:bodyPr/>
                    <a:lstStyle/>
                    <a:p>
                      <a:pPr indent="0" lvl="0" marL="0" rtl="0" algn="l">
                        <a:spcBef>
                          <a:spcPts val="0"/>
                        </a:spcBef>
                        <a:spcAft>
                          <a:spcPts val="0"/>
                        </a:spcAft>
                        <a:buNone/>
                      </a:pPr>
                      <a:r>
                        <a:rPr lang="en-US" sz="1200"/>
                        <a:t>Geolocation can only be used to find trends per city. When searching for “#cycle”, worldwide results were produced rather than those specific to London, England.</a:t>
                      </a:r>
                      <a:endParaRPr sz="1200"/>
                    </a:p>
                  </a:txBody>
                  <a:tcPr marT="91425" marB="91425" marR="91425" marL="91425"/>
                </a:tc>
                <a:tc>
                  <a:txBody>
                    <a:bodyPr/>
                    <a:lstStyle/>
                    <a:p>
                      <a:pPr indent="0" lvl="0" marL="0" rtl="0" algn="l">
                        <a:spcBef>
                          <a:spcPts val="0"/>
                        </a:spcBef>
                        <a:spcAft>
                          <a:spcPts val="0"/>
                        </a:spcAft>
                        <a:buNone/>
                      </a:pPr>
                      <a:r>
                        <a:rPr lang="en-US" sz="1200"/>
                        <a:t>An alternative method for searching for several keywords was used (Tweepy). The search criteria was expanded to “london uk cycle” to narrow results to London, England.</a:t>
                      </a:r>
                      <a:endParaRPr sz="1200"/>
                    </a:p>
                  </a:txBody>
                  <a:tcPr marT="91425" marB="91425" marR="91425" marL="91425"/>
                </a:tc>
              </a:tr>
              <a:tr h="532200">
                <a:tc>
                  <a:txBody>
                    <a:bodyPr/>
                    <a:lstStyle/>
                    <a:p>
                      <a:pPr indent="0" lvl="0" marL="0" rtl="0" algn="l">
                        <a:spcBef>
                          <a:spcPts val="0"/>
                        </a:spcBef>
                        <a:spcAft>
                          <a:spcPts val="0"/>
                        </a:spcAft>
                        <a:buNone/>
                      </a:pPr>
                      <a:r>
                        <a:rPr lang="en-US" sz="1200"/>
                        <a:t>Q5. How safe is it to cycle in London?</a:t>
                      </a:r>
                      <a:endParaRPr sz="1200"/>
                    </a:p>
                  </a:txBody>
                  <a:tcPr marT="91425" marB="91425" marR="91425" marL="91425"/>
                </a:tc>
                <a:tc>
                  <a:txBody>
                    <a:bodyPr/>
                    <a:lstStyle/>
                    <a:p>
                      <a:pPr indent="0" lvl="0" marL="0" rtl="0" algn="l">
                        <a:spcBef>
                          <a:spcPts val="0"/>
                        </a:spcBef>
                        <a:spcAft>
                          <a:spcPts val="0"/>
                        </a:spcAft>
                        <a:buNone/>
                      </a:pPr>
                      <a:r>
                        <a:rPr lang="en-US" sz="1200"/>
                        <a:t>Data was available on cyclist accidents but the format of the file could not easily be read into Python. </a:t>
                      </a:r>
                      <a:endParaRPr sz="1200"/>
                    </a:p>
                  </a:txBody>
                  <a:tcPr marT="91425" marB="91425" marR="91425" marL="91425"/>
                </a:tc>
                <a:tc>
                  <a:txBody>
                    <a:bodyPr/>
                    <a:lstStyle/>
                    <a:p>
                      <a:pPr indent="0" lvl="0" marL="0" rtl="0" algn="l">
                        <a:spcBef>
                          <a:spcPts val="0"/>
                        </a:spcBef>
                        <a:spcAft>
                          <a:spcPts val="0"/>
                        </a:spcAft>
                        <a:buNone/>
                      </a:pPr>
                      <a:r>
                        <a:rPr lang="en-US" sz="1200"/>
                        <a:t>Reorganised data into a simplified csv file in Excel.</a:t>
                      </a:r>
                      <a:endParaRPr sz="1200"/>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43db9809b7_0_158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73" name="Google Shape;273;g143db9809b7_0_1589"/>
          <p:cNvPicPr preferRelativeResize="0"/>
          <p:nvPr>
            <p:ph idx="1" type="body"/>
          </p:nvPr>
        </p:nvPicPr>
        <p:blipFill rotWithShape="1">
          <a:blip r:embed="rId3">
            <a:alphaModFix/>
          </a:blip>
          <a:srcRect b="7619" l="0" r="0" t="7619"/>
          <a:stretch/>
        </p:blipFill>
        <p:spPr>
          <a:xfrm>
            <a:off x="0" y="1"/>
            <a:ext cx="12192000" cy="6858000"/>
          </a:xfrm>
          <a:prstGeom prst="rect">
            <a:avLst/>
          </a:prstGeom>
          <a:noFill/>
          <a:ln>
            <a:noFill/>
          </a:ln>
        </p:spPr>
      </p:pic>
      <p:sp>
        <p:nvSpPr>
          <p:cNvPr id="274" name="Google Shape;274;g143db9809b7_0_1589"/>
          <p:cNvSpPr/>
          <p:nvPr/>
        </p:nvSpPr>
        <p:spPr>
          <a:xfrm>
            <a:off x="0" y="6492875"/>
            <a:ext cx="12192000" cy="365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g143db9809b7_0_1589"/>
          <p:cNvSpPr txBox="1"/>
          <p:nvPr/>
        </p:nvSpPr>
        <p:spPr>
          <a:xfrm>
            <a:off x="0" y="2784773"/>
            <a:ext cx="8399700" cy="1477500"/>
          </a:xfrm>
          <a:prstGeom prst="rect">
            <a:avLst/>
          </a:prstGeom>
          <a:solidFill>
            <a:srgbClr val="D8D8D8">
              <a:alpha val="73730"/>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Insights, Patterns, Trends, Recommendations</a:t>
            </a:r>
            <a:br>
              <a:rPr b="0" lang="en-US" sz="1800">
                <a:solidFill>
                  <a:schemeClr val="dk1"/>
                </a:solidFill>
                <a:latin typeface="Calibri"/>
                <a:ea typeface="Calibri"/>
                <a:cs typeface="Calibri"/>
                <a:sym typeface="Calibri"/>
              </a:rPr>
            </a:br>
            <a:endParaRPr b="0"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cxnSp>
        <p:nvCxnSpPr>
          <p:cNvPr id="280" name="Google Shape;280;g143db9809b7_0_1124"/>
          <p:cNvCxnSpPr>
            <a:stCxn id="281" idx="0"/>
            <a:endCxn id="282" idx="2"/>
          </p:cNvCxnSpPr>
          <p:nvPr/>
        </p:nvCxnSpPr>
        <p:spPr>
          <a:xfrm rot="-5400000">
            <a:off x="693875" y="4670442"/>
            <a:ext cx="1345500" cy="465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283" name="Google Shape;283;g143db9809b7_0_1124"/>
          <p:cNvSpPr txBox="1"/>
          <p:nvPr>
            <p:ph type="title"/>
          </p:nvPr>
        </p:nvSpPr>
        <p:spPr>
          <a:xfrm>
            <a:off x="681250" y="469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Business Case</a:t>
            </a:r>
            <a:endParaRPr/>
          </a:p>
        </p:txBody>
      </p:sp>
      <p:cxnSp>
        <p:nvCxnSpPr>
          <p:cNvPr id="284" name="Google Shape;284;g143db9809b7_0_1124"/>
          <p:cNvCxnSpPr>
            <a:endCxn id="285" idx="0"/>
          </p:cNvCxnSpPr>
          <p:nvPr/>
        </p:nvCxnSpPr>
        <p:spPr>
          <a:xfrm flipH="1">
            <a:off x="3752800" y="3005329"/>
            <a:ext cx="2368200" cy="214200"/>
          </a:xfrm>
          <a:prstGeom prst="bentConnector2">
            <a:avLst/>
          </a:prstGeom>
          <a:noFill/>
          <a:ln cap="flat" cmpd="sng" w="19050">
            <a:solidFill>
              <a:srgbClr val="C2C2C2"/>
            </a:solidFill>
            <a:prstDash val="solid"/>
            <a:miter lim="8000"/>
            <a:headEnd len="sm" w="sm" type="none"/>
            <a:tailEnd len="sm" w="sm" type="none"/>
          </a:ln>
        </p:spPr>
      </p:cxnSp>
      <p:cxnSp>
        <p:nvCxnSpPr>
          <p:cNvPr id="286" name="Google Shape;286;g143db9809b7_0_1124"/>
          <p:cNvCxnSpPr>
            <a:stCxn id="287" idx="0"/>
            <a:endCxn id="288" idx="2"/>
          </p:cNvCxnSpPr>
          <p:nvPr/>
        </p:nvCxnSpPr>
        <p:spPr>
          <a:xfrm flipH="1" rot="5400000">
            <a:off x="6020050" y="2155675"/>
            <a:ext cx="205500" cy="36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289" name="Google Shape;289;g143db9809b7_0_1124"/>
          <p:cNvCxnSpPr>
            <a:stCxn id="288" idx="2"/>
            <a:endCxn id="290" idx="0"/>
          </p:cNvCxnSpPr>
          <p:nvPr/>
        </p:nvCxnSpPr>
        <p:spPr>
          <a:xfrm rot="5400000">
            <a:off x="5536150" y="2631775"/>
            <a:ext cx="1161900" cy="7800"/>
          </a:xfrm>
          <a:prstGeom prst="bentConnector3">
            <a:avLst>
              <a:gd fmla="val 49996" name="adj1"/>
            </a:avLst>
          </a:prstGeom>
          <a:noFill/>
          <a:ln cap="flat" cmpd="sng" w="19050">
            <a:solidFill>
              <a:srgbClr val="C2C2C2"/>
            </a:solidFill>
            <a:prstDash val="solid"/>
            <a:miter lim="8000"/>
            <a:headEnd len="sm" w="sm" type="none"/>
            <a:tailEnd len="sm" w="sm" type="none"/>
          </a:ln>
        </p:spPr>
      </p:cxnSp>
      <p:cxnSp>
        <p:nvCxnSpPr>
          <p:cNvPr id="291" name="Google Shape;291;g143db9809b7_0_1124"/>
          <p:cNvCxnSpPr>
            <a:stCxn id="282" idx="0"/>
          </p:cNvCxnSpPr>
          <p:nvPr/>
        </p:nvCxnSpPr>
        <p:spPr>
          <a:xfrm rot="-5400000">
            <a:off x="3642350" y="741717"/>
            <a:ext cx="226200" cy="4731300"/>
          </a:xfrm>
          <a:prstGeom prst="bentConnector2">
            <a:avLst/>
          </a:prstGeom>
          <a:noFill/>
          <a:ln cap="flat" cmpd="sng" w="19050">
            <a:solidFill>
              <a:srgbClr val="C2C2C2"/>
            </a:solidFill>
            <a:prstDash val="solid"/>
            <a:miter lim="8000"/>
            <a:headEnd len="sm" w="sm" type="none"/>
            <a:tailEnd len="sm" w="sm" type="none"/>
          </a:ln>
        </p:spPr>
      </p:cxnSp>
      <p:cxnSp>
        <p:nvCxnSpPr>
          <p:cNvPr id="292" name="Google Shape;292;g143db9809b7_0_1124"/>
          <p:cNvCxnSpPr>
            <a:stCxn id="293" idx="0"/>
            <a:endCxn id="285" idx="2"/>
          </p:cNvCxnSpPr>
          <p:nvPr/>
        </p:nvCxnSpPr>
        <p:spPr>
          <a:xfrm flipH="1" rot="5400000">
            <a:off x="3024200" y="4948667"/>
            <a:ext cx="1459800" cy="27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288" name="Google Shape;288;g143db9809b7_0_1124"/>
          <p:cNvSpPr txBox="1"/>
          <p:nvPr/>
        </p:nvSpPr>
        <p:spPr>
          <a:xfrm>
            <a:off x="3967450" y="1254325"/>
            <a:ext cx="4307100" cy="800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chemeClr val="dk1"/>
                </a:solidFill>
                <a:latin typeface="Roboto"/>
                <a:ea typeface="Roboto"/>
                <a:cs typeface="Roboto"/>
                <a:sym typeface="Roboto"/>
              </a:rPr>
              <a:t>Problem statement: How can we increase the uptake of cycling in London  in order to create a more sustainable transport system?</a:t>
            </a:r>
            <a:endParaRPr b="1" sz="1200">
              <a:solidFill>
                <a:schemeClr val="dk1"/>
              </a:solidFill>
              <a:latin typeface="Roboto"/>
              <a:ea typeface="Roboto"/>
              <a:cs typeface="Roboto"/>
              <a:sym typeface="Roboto"/>
            </a:endParaRPr>
          </a:p>
        </p:txBody>
      </p:sp>
      <p:sp>
        <p:nvSpPr>
          <p:cNvPr id="282" name="Google Shape;282;g143db9809b7_0_1124"/>
          <p:cNvSpPr txBox="1"/>
          <p:nvPr/>
        </p:nvSpPr>
        <p:spPr>
          <a:xfrm>
            <a:off x="364400" y="3220467"/>
            <a:ext cx="2050800" cy="800400"/>
          </a:xfrm>
          <a:prstGeom prst="rect">
            <a:avLst/>
          </a:prstGeom>
          <a:solidFill>
            <a:schemeClr val="lt2"/>
          </a:solidFill>
          <a:ln cap="flat" cmpd="sng" w="19050">
            <a:solidFill>
              <a:srgbClr val="0070C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1482AB"/>
                </a:solidFill>
                <a:latin typeface="Roboto"/>
                <a:ea typeface="Roboto"/>
                <a:cs typeface="Roboto"/>
                <a:sym typeface="Roboto"/>
              </a:rPr>
              <a:t>Q1. What are the main factors determining when people cycle?</a:t>
            </a:r>
            <a:endParaRPr b="1" sz="1200">
              <a:solidFill>
                <a:srgbClr val="1482AB"/>
              </a:solidFill>
              <a:latin typeface="Roboto"/>
              <a:ea typeface="Roboto"/>
              <a:cs typeface="Roboto"/>
              <a:sym typeface="Roboto"/>
            </a:endParaRPr>
          </a:p>
        </p:txBody>
      </p:sp>
      <p:sp>
        <p:nvSpPr>
          <p:cNvPr id="294" name="Google Shape;294;g143db9809b7_0_1124"/>
          <p:cNvSpPr txBox="1"/>
          <p:nvPr/>
        </p:nvSpPr>
        <p:spPr>
          <a:xfrm>
            <a:off x="9805650" y="3220467"/>
            <a:ext cx="2050800" cy="615600"/>
          </a:xfrm>
          <a:prstGeom prst="rect">
            <a:avLst/>
          </a:prstGeom>
          <a:solidFill>
            <a:schemeClr val="lt2"/>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FF00FF"/>
                </a:solidFill>
                <a:latin typeface="Roboto"/>
                <a:ea typeface="Roboto"/>
                <a:cs typeface="Roboto"/>
                <a:sym typeface="Roboto"/>
              </a:rPr>
              <a:t>Q5. How safe is it to cycle in London?</a:t>
            </a:r>
            <a:endParaRPr b="1" sz="1200">
              <a:solidFill>
                <a:srgbClr val="FF00FF"/>
              </a:solidFill>
              <a:latin typeface="Roboto"/>
              <a:ea typeface="Roboto"/>
              <a:cs typeface="Roboto"/>
              <a:sym typeface="Roboto"/>
            </a:endParaRPr>
          </a:p>
        </p:txBody>
      </p:sp>
      <p:sp>
        <p:nvSpPr>
          <p:cNvPr id="295" name="Google Shape;295;g143db9809b7_0_1124"/>
          <p:cNvSpPr txBox="1"/>
          <p:nvPr/>
        </p:nvSpPr>
        <p:spPr>
          <a:xfrm>
            <a:off x="7446688" y="3220467"/>
            <a:ext cx="2050800" cy="800400"/>
          </a:xfrm>
          <a:prstGeom prst="rect">
            <a:avLst/>
          </a:prstGeom>
          <a:solidFill>
            <a:schemeClr val="lt2"/>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7030A0"/>
                </a:solidFill>
                <a:latin typeface="Roboto"/>
                <a:ea typeface="Roboto"/>
                <a:cs typeface="Roboto"/>
                <a:sym typeface="Roboto"/>
              </a:rPr>
              <a:t>Q4. What is the sentiment towards cycling in London?</a:t>
            </a:r>
            <a:endParaRPr b="1" sz="1200">
              <a:solidFill>
                <a:srgbClr val="7030A0"/>
              </a:solidFill>
              <a:latin typeface="Roboto"/>
              <a:ea typeface="Roboto"/>
              <a:cs typeface="Roboto"/>
              <a:sym typeface="Roboto"/>
            </a:endParaRPr>
          </a:p>
        </p:txBody>
      </p:sp>
      <p:sp>
        <p:nvSpPr>
          <p:cNvPr id="290" name="Google Shape;290;g143db9809b7_0_1124"/>
          <p:cNvSpPr txBox="1"/>
          <p:nvPr/>
        </p:nvSpPr>
        <p:spPr>
          <a:xfrm>
            <a:off x="5087713" y="3216542"/>
            <a:ext cx="2050800" cy="800400"/>
          </a:xfrm>
          <a:prstGeom prst="rect">
            <a:avLst/>
          </a:prstGeom>
          <a:solidFill>
            <a:schemeClr val="lt2"/>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00B050"/>
                </a:solidFill>
                <a:latin typeface="Roboto"/>
                <a:ea typeface="Roboto"/>
                <a:cs typeface="Roboto"/>
                <a:sym typeface="Roboto"/>
              </a:rPr>
              <a:t>Q3. What are the demographics of cyclists in London?</a:t>
            </a:r>
            <a:endParaRPr b="1" sz="1200">
              <a:solidFill>
                <a:srgbClr val="00B050"/>
              </a:solidFill>
              <a:latin typeface="Roboto"/>
              <a:ea typeface="Roboto"/>
              <a:cs typeface="Roboto"/>
              <a:sym typeface="Roboto"/>
            </a:endParaRPr>
          </a:p>
        </p:txBody>
      </p:sp>
      <p:sp>
        <p:nvSpPr>
          <p:cNvPr id="285" name="Google Shape;285;g143db9809b7_0_1124"/>
          <p:cNvSpPr txBox="1"/>
          <p:nvPr/>
        </p:nvSpPr>
        <p:spPr>
          <a:xfrm>
            <a:off x="2727400" y="3219529"/>
            <a:ext cx="2050800" cy="1000500"/>
          </a:xfrm>
          <a:prstGeom prst="rect">
            <a:avLst/>
          </a:prstGeom>
          <a:solidFill>
            <a:schemeClr val="lt2"/>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FF6600"/>
                </a:solidFill>
                <a:latin typeface="Roboto"/>
                <a:ea typeface="Roboto"/>
                <a:cs typeface="Roboto"/>
                <a:sym typeface="Roboto"/>
              </a:rPr>
              <a:t>Q2. What impact does infrastructure have on cycling uptake and how can this be improved? </a:t>
            </a:r>
            <a:r>
              <a:rPr b="1" lang="en-US" sz="1300">
                <a:solidFill>
                  <a:srgbClr val="FF6600"/>
                </a:solidFill>
                <a:latin typeface="Roboto"/>
                <a:ea typeface="Roboto"/>
                <a:cs typeface="Roboto"/>
                <a:sym typeface="Roboto"/>
              </a:rPr>
              <a:t> </a:t>
            </a:r>
            <a:endParaRPr b="1" sz="1300">
              <a:solidFill>
                <a:srgbClr val="FF6600"/>
              </a:solidFill>
              <a:latin typeface="Roboto"/>
              <a:ea typeface="Roboto"/>
              <a:cs typeface="Roboto"/>
              <a:sym typeface="Roboto"/>
            </a:endParaRPr>
          </a:p>
        </p:txBody>
      </p:sp>
      <p:sp>
        <p:nvSpPr>
          <p:cNvPr id="296" name="Google Shape;296;g143db9809b7_0_1124"/>
          <p:cNvSpPr txBox="1"/>
          <p:nvPr/>
        </p:nvSpPr>
        <p:spPr>
          <a:xfrm>
            <a:off x="2728700" y="4395592"/>
            <a:ext cx="2050800" cy="985200"/>
          </a:xfrm>
          <a:prstGeom prst="rect">
            <a:avLst/>
          </a:prstGeom>
          <a:solidFill>
            <a:schemeClr val="lt2"/>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private vs cycle hire; locations with the least number of cycles </a:t>
            </a:r>
            <a:endParaRPr sz="1200">
              <a:solidFill>
                <a:schemeClr val="dk1"/>
              </a:solidFill>
              <a:latin typeface="Roboto"/>
              <a:ea typeface="Roboto"/>
              <a:cs typeface="Roboto"/>
              <a:sym typeface="Roboto"/>
            </a:endParaRPr>
          </a:p>
        </p:txBody>
      </p:sp>
      <p:cxnSp>
        <p:nvCxnSpPr>
          <p:cNvPr id="297" name="Google Shape;297;g143db9809b7_0_1124"/>
          <p:cNvCxnSpPr>
            <a:endCxn id="295" idx="0"/>
          </p:cNvCxnSpPr>
          <p:nvPr/>
        </p:nvCxnSpPr>
        <p:spPr>
          <a:xfrm>
            <a:off x="6074488" y="2999367"/>
            <a:ext cx="2397600" cy="221100"/>
          </a:xfrm>
          <a:prstGeom prst="bentConnector2">
            <a:avLst/>
          </a:prstGeom>
          <a:noFill/>
          <a:ln cap="flat" cmpd="sng" w="19050">
            <a:solidFill>
              <a:srgbClr val="C2C2C2"/>
            </a:solidFill>
            <a:prstDash val="solid"/>
            <a:miter lim="8000"/>
            <a:headEnd len="sm" w="sm" type="none"/>
            <a:tailEnd len="sm" w="sm" type="none"/>
          </a:ln>
        </p:spPr>
      </p:cxnSp>
      <p:cxnSp>
        <p:nvCxnSpPr>
          <p:cNvPr id="298" name="Google Shape;298;g143db9809b7_0_1124"/>
          <p:cNvCxnSpPr/>
          <p:nvPr/>
        </p:nvCxnSpPr>
        <p:spPr>
          <a:xfrm>
            <a:off x="8472100" y="3004867"/>
            <a:ext cx="2321700" cy="215100"/>
          </a:xfrm>
          <a:prstGeom prst="bentConnector3">
            <a:avLst>
              <a:gd fmla="val 99913" name="adj1"/>
            </a:avLst>
          </a:prstGeom>
          <a:noFill/>
          <a:ln cap="flat" cmpd="sng" w="19050">
            <a:solidFill>
              <a:srgbClr val="C2C2C2"/>
            </a:solidFill>
            <a:prstDash val="solid"/>
            <a:miter lim="8000"/>
            <a:headEnd len="sm" w="sm" type="none"/>
            <a:tailEnd len="sm" w="sm" type="none"/>
          </a:ln>
        </p:spPr>
      </p:cxnSp>
      <p:sp>
        <p:nvSpPr>
          <p:cNvPr id="299" name="Google Shape;299;g143db9809b7_0_1124"/>
          <p:cNvSpPr txBox="1"/>
          <p:nvPr/>
        </p:nvSpPr>
        <p:spPr>
          <a:xfrm>
            <a:off x="3039150" y="2308992"/>
            <a:ext cx="2050800" cy="488400"/>
          </a:xfrm>
          <a:prstGeom prst="rect">
            <a:avLst/>
          </a:prstGeom>
          <a:no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dk1"/>
                </a:solidFill>
                <a:latin typeface="Roboto"/>
                <a:ea typeface="Roboto"/>
                <a:cs typeface="Roboto"/>
                <a:sym typeface="Roboto"/>
              </a:rPr>
              <a:t>What is the trend in total cycles over time?</a:t>
            </a:r>
            <a:endParaRPr sz="1200">
              <a:solidFill>
                <a:schemeClr val="dk1"/>
              </a:solidFill>
              <a:latin typeface="Roboto"/>
              <a:ea typeface="Roboto"/>
              <a:cs typeface="Roboto"/>
              <a:sym typeface="Roboto"/>
            </a:endParaRPr>
          </a:p>
        </p:txBody>
      </p:sp>
      <p:cxnSp>
        <p:nvCxnSpPr>
          <p:cNvPr id="300" name="Google Shape;300;g143db9809b7_0_1124"/>
          <p:cNvCxnSpPr/>
          <p:nvPr/>
        </p:nvCxnSpPr>
        <p:spPr>
          <a:xfrm flipH="1">
            <a:off x="5090525" y="2587700"/>
            <a:ext cx="1024800" cy="36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281" name="Google Shape;281;g143db9809b7_0_1124"/>
          <p:cNvSpPr txBox="1"/>
          <p:nvPr/>
        </p:nvSpPr>
        <p:spPr>
          <a:xfrm>
            <a:off x="317975" y="5366442"/>
            <a:ext cx="2050800" cy="985200"/>
          </a:xfrm>
          <a:prstGeom prst="rect">
            <a:avLst/>
          </a:prstGeom>
          <a:solidFill>
            <a:schemeClr val="lt2"/>
          </a:solidFill>
          <a:ln cap="flat" cmpd="sng" w="19050">
            <a:solidFill>
              <a:srgbClr val="1482AB"/>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central, inner, outer datasets; GOV.UK walking and cycling </a:t>
            </a:r>
            <a:r>
              <a:rPr lang="en-US" sz="1200">
                <a:solidFill>
                  <a:schemeClr val="dk1"/>
                </a:solidFill>
                <a:latin typeface="Roboto"/>
                <a:ea typeface="Roboto"/>
                <a:cs typeface="Roboto"/>
                <a:sym typeface="Roboto"/>
              </a:rPr>
              <a:t>statistics</a:t>
            </a:r>
            <a:endParaRPr sz="1200">
              <a:solidFill>
                <a:schemeClr val="dk1"/>
              </a:solidFill>
              <a:latin typeface="Roboto"/>
              <a:ea typeface="Roboto"/>
              <a:cs typeface="Roboto"/>
              <a:sym typeface="Roboto"/>
            </a:endParaRPr>
          </a:p>
        </p:txBody>
      </p:sp>
      <p:sp>
        <p:nvSpPr>
          <p:cNvPr id="293" name="Google Shape;293;g143db9809b7_0_1124"/>
          <p:cNvSpPr txBox="1"/>
          <p:nvPr/>
        </p:nvSpPr>
        <p:spPr>
          <a:xfrm>
            <a:off x="2730050" y="5679917"/>
            <a:ext cx="2050800" cy="615600"/>
          </a:xfrm>
          <a:prstGeom prst="rect">
            <a:avLst/>
          </a:prstGeom>
          <a:solidFill>
            <a:schemeClr val="lt2"/>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central, inner, outer datasets</a:t>
            </a:r>
            <a:endParaRPr sz="1200">
              <a:solidFill>
                <a:schemeClr val="dk1"/>
              </a:solidFill>
              <a:latin typeface="Roboto"/>
              <a:ea typeface="Roboto"/>
              <a:cs typeface="Roboto"/>
              <a:sym typeface="Roboto"/>
            </a:endParaRPr>
          </a:p>
        </p:txBody>
      </p:sp>
      <p:sp>
        <p:nvSpPr>
          <p:cNvPr id="301" name="Google Shape;301;g143db9809b7_0_1124"/>
          <p:cNvSpPr txBox="1"/>
          <p:nvPr/>
        </p:nvSpPr>
        <p:spPr>
          <a:xfrm>
            <a:off x="5142125" y="5643642"/>
            <a:ext cx="2050800" cy="430800"/>
          </a:xfrm>
          <a:prstGeom prst="rect">
            <a:avLst/>
          </a:prstGeom>
          <a:solidFill>
            <a:schemeClr val="lt2"/>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outer dataset</a:t>
            </a:r>
            <a:endParaRPr sz="1200">
              <a:solidFill>
                <a:schemeClr val="dk1"/>
              </a:solidFill>
              <a:latin typeface="Roboto"/>
              <a:ea typeface="Roboto"/>
              <a:cs typeface="Roboto"/>
              <a:sym typeface="Roboto"/>
            </a:endParaRPr>
          </a:p>
        </p:txBody>
      </p:sp>
      <p:sp>
        <p:nvSpPr>
          <p:cNvPr id="302" name="Google Shape;302;g143db9809b7_0_1124"/>
          <p:cNvSpPr txBox="1"/>
          <p:nvPr/>
        </p:nvSpPr>
        <p:spPr>
          <a:xfrm>
            <a:off x="7554200" y="5759392"/>
            <a:ext cx="2050800" cy="430800"/>
          </a:xfrm>
          <a:prstGeom prst="rect">
            <a:avLst/>
          </a:prstGeom>
          <a:solidFill>
            <a:schemeClr val="lt2"/>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Twitter</a:t>
            </a:r>
            <a:endParaRPr sz="1200">
              <a:solidFill>
                <a:schemeClr val="dk1"/>
              </a:solidFill>
              <a:latin typeface="Roboto"/>
              <a:ea typeface="Roboto"/>
              <a:cs typeface="Roboto"/>
              <a:sym typeface="Roboto"/>
            </a:endParaRPr>
          </a:p>
        </p:txBody>
      </p:sp>
      <p:sp>
        <p:nvSpPr>
          <p:cNvPr id="303" name="Google Shape;303;g143db9809b7_0_1124"/>
          <p:cNvSpPr txBox="1"/>
          <p:nvPr/>
        </p:nvSpPr>
        <p:spPr>
          <a:xfrm>
            <a:off x="316475" y="4201067"/>
            <a:ext cx="2050800" cy="985200"/>
          </a:xfrm>
          <a:prstGeom prst="rect">
            <a:avLst/>
          </a:prstGeom>
          <a:solidFill>
            <a:schemeClr val="lt2"/>
          </a:solidFill>
          <a:ln cap="flat" cmpd="sng" w="19050">
            <a:solidFill>
              <a:srgbClr val="1482AB"/>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lang="en-US" sz="1200">
                <a:solidFill>
                  <a:schemeClr val="dk1"/>
                </a:solidFill>
                <a:latin typeface="Roboto"/>
                <a:ea typeface="Roboto"/>
                <a:cs typeface="Roboto"/>
                <a:sym typeface="Roboto"/>
              </a:rPr>
              <a:t>Areas of exploration: time of year; time of day; weather; direction of travel;  reasons for cycling</a:t>
            </a:r>
            <a:endParaRPr sz="1200">
              <a:solidFill>
                <a:schemeClr val="dk1"/>
              </a:solidFill>
              <a:latin typeface="Roboto"/>
              <a:ea typeface="Roboto"/>
              <a:cs typeface="Roboto"/>
              <a:sym typeface="Roboto"/>
            </a:endParaRPr>
          </a:p>
        </p:txBody>
      </p:sp>
      <p:cxnSp>
        <p:nvCxnSpPr>
          <p:cNvPr id="304" name="Google Shape;304;g143db9809b7_0_1124"/>
          <p:cNvCxnSpPr>
            <a:stCxn id="301" idx="0"/>
            <a:endCxn id="290" idx="2"/>
          </p:cNvCxnSpPr>
          <p:nvPr/>
        </p:nvCxnSpPr>
        <p:spPr>
          <a:xfrm flipH="1" rot="5400000">
            <a:off x="5327075" y="4803192"/>
            <a:ext cx="1626600" cy="543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305" name="Google Shape;305;g143db9809b7_0_1124"/>
          <p:cNvSpPr txBox="1"/>
          <p:nvPr/>
        </p:nvSpPr>
        <p:spPr>
          <a:xfrm>
            <a:off x="5124588" y="4424817"/>
            <a:ext cx="2050800" cy="615600"/>
          </a:xfrm>
          <a:prstGeom prst="rect">
            <a:avLst/>
          </a:prstGeom>
          <a:solidFill>
            <a:schemeClr val="lt2"/>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gender</a:t>
            </a:r>
            <a:endParaRPr sz="1200">
              <a:solidFill>
                <a:schemeClr val="dk1"/>
              </a:solidFill>
              <a:latin typeface="Roboto"/>
              <a:ea typeface="Roboto"/>
              <a:cs typeface="Roboto"/>
              <a:sym typeface="Roboto"/>
            </a:endParaRPr>
          </a:p>
        </p:txBody>
      </p:sp>
      <p:cxnSp>
        <p:nvCxnSpPr>
          <p:cNvPr id="306" name="Google Shape;306;g143db9809b7_0_1124"/>
          <p:cNvCxnSpPr>
            <a:stCxn id="302" idx="0"/>
          </p:cNvCxnSpPr>
          <p:nvPr/>
        </p:nvCxnSpPr>
        <p:spPr>
          <a:xfrm flipH="1" rot="5400000">
            <a:off x="7691750" y="4871542"/>
            <a:ext cx="1742400" cy="333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307" name="Google Shape;307;g143db9809b7_0_1124"/>
          <p:cNvSpPr txBox="1"/>
          <p:nvPr/>
        </p:nvSpPr>
        <p:spPr>
          <a:xfrm>
            <a:off x="7512313" y="4397529"/>
            <a:ext cx="2050800" cy="985200"/>
          </a:xfrm>
          <a:prstGeom prst="rect">
            <a:avLst/>
          </a:prstGeom>
          <a:solidFill>
            <a:schemeClr val="lt2"/>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top words appearing; polarity score; top 20 positive/negative tweets</a:t>
            </a:r>
            <a:endParaRPr sz="1200">
              <a:solidFill>
                <a:schemeClr val="dk1"/>
              </a:solidFill>
              <a:latin typeface="Roboto"/>
              <a:ea typeface="Roboto"/>
              <a:cs typeface="Roboto"/>
              <a:sym typeface="Roboto"/>
            </a:endParaRPr>
          </a:p>
        </p:txBody>
      </p:sp>
      <p:cxnSp>
        <p:nvCxnSpPr>
          <p:cNvPr id="308" name="Google Shape;308;g143db9809b7_0_1124"/>
          <p:cNvCxnSpPr/>
          <p:nvPr/>
        </p:nvCxnSpPr>
        <p:spPr>
          <a:xfrm flipH="1" rot="5400000">
            <a:off x="9959850" y="4715967"/>
            <a:ext cx="1742400" cy="333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309" name="Google Shape;309;g143db9809b7_0_1124"/>
          <p:cNvSpPr txBox="1"/>
          <p:nvPr/>
        </p:nvSpPr>
        <p:spPr>
          <a:xfrm>
            <a:off x="9900050" y="4395917"/>
            <a:ext cx="2050800" cy="615600"/>
          </a:xfrm>
          <a:prstGeom prst="rect">
            <a:avLst/>
          </a:prstGeom>
          <a:solidFill>
            <a:schemeClr val="lt2"/>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theft; road casualties</a:t>
            </a:r>
            <a:endParaRPr sz="1200">
              <a:solidFill>
                <a:schemeClr val="dk1"/>
              </a:solidFill>
              <a:latin typeface="Roboto"/>
              <a:ea typeface="Roboto"/>
              <a:cs typeface="Roboto"/>
              <a:sym typeface="Roboto"/>
            </a:endParaRPr>
          </a:p>
        </p:txBody>
      </p:sp>
      <p:sp>
        <p:nvSpPr>
          <p:cNvPr id="310" name="Google Shape;310;g143db9809b7_0_1124"/>
          <p:cNvSpPr txBox="1"/>
          <p:nvPr/>
        </p:nvSpPr>
        <p:spPr>
          <a:xfrm>
            <a:off x="9966275" y="5444392"/>
            <a:ext cx="2050800" cy="800400"/>
          </a:xfrm>
          <a:prstGeom prst="rect">
            <a:avLst/>
          </a:prstGeom>
          <a:solidFill>
            <a:schemeClr val="lt2"/>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GOV.UK reported road casualties</a:t>
            </a:r>
            <a:r>
              <a:rPr lang="en-US" sz="1200">
                <a:solidFill>
                  <a:schemeClr val="dk1"/>
                </a:solidFill>
                <a:latin typeface="Roboto"/>
                <a:ea typeface="Roboto"/>
                <a:cs typeface="Roboto"/>
                <a:sym typeface="Roboto"/>
              </a:rPr>
              <a:t>; data.london.gov.uk</a:t>
            </a:r>
            <a:endParaRPr sz="1200">
              <a:solidFill>
                <a:schemeClr val="dk1"/>
              </a:solidFill>
              <a:latin typeface="Roboto"/>
              <a:ea typeface="Roboto"/>
              <a:cs typeface="Roboto"/>
              <a:sym typeface="Roboto"/>
            </a:endParaRPr>
          </a:p>
        </p:txBody>
      </p:sp>
      <p:sp>
        <p:nvSpPr>
          <p:cNvPr id="311" name="Google Shape;311;g143db9809b7_0_1124"/>
          <p:cNvSpPr/>
          <p:nvPr/>
        </p:nvSpPr>
        <p:spPr>
          <a:xfrm>
            <a:off x="0" y="6492875"/>
            <a:ext cx="12192000" cy="365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g143db9809b7_0_1124"/>
          <p:cNvSpPr/>
          <p:nvPr/>
        </p:nvSpPr>
        <p:spPr>
          <a:xfrm>
            <a:off x="3601900" y="1829425"/>
            <a:ext cx="301800" cy="430800"/>
          </a:xfrm>
          <a:prstGeom prst="downArrow">
            <a:avLst>
              <a:gd fmla="val 50000" name="adj1"/>
              <a:gd fmla="val 50000" name="adj2"/>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6" name="Shape 316"/>
        <p:cNvGrpSpPr/>
        <p:nvPr/>
      </p:nvGrpSpPr>
      <p:grpSpPr>
        <a:xfrm>
          <a:off x="0" y="0"/>
          <a:ext cx="0" cy="0"/>
          <a:chOff x="0" y="0"/>
          <a:chExt cx="0" cy="0"/>
        </a:xfrm>
      </p:grpSpPr>
      <p:sp>
        <p:nvSpPr>
          <p:cNvPr id="317" name="Google Shape;317;g143db9809b7_0_138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Code considerations</a:t>
            </a:r>
            <a:endParaRPr/>
          </a:p>
        </p:txBody>
      </p:sp>
      <p:sp>
        <p:nvSpPr>
          <p:cNvPr id="318" name="Google Shape;318;g143db9809b7_0_138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20000"/>
          </a:bodyPr>
          <a:lstStyle/>
          <a:p>
            <a:pPr indent="-342900" lvl="0" marL="457200" rtl="0" algn="l">
              <a:spcBef>
                <a:spcPts val="1000"/>
              </a:spcBef>
              <a:spcAft>
                <a:spcPts val="0"/>
              </a:spcAft>
              <a:buSzPts val="1800"/>
              <a:buChar char="●"/>
            </a:pPr>
            <a:r>
              <a:rPr lang="en-US"/>
              <a:t>Used time-series plot to find overall trends of the data.</a:t>
            </a:r>
            <a:endParaRPr/>
          </a:p>
          <a:p>
            <a:pPr indent="-342900" lvl="0" marL="457200" rtl="0" algn="l">
              <a:spcBef>
                <a:spcPts val="0"/>
              </a:spcBef>
              <a:spcAft>
                <a:spcPts val="0"/>
              </a:spcAft>
              <a:buSzPts val="1800"/>
              <a:buChar char="●"/>
            </a:pPr>
            <a:r>
              <a:rPr lang="en-US"/>
              <a:t>Used seasonal-decomposition to see trends and seasonality of each data set.</a:t>
            </a:r>
            <a:endParaRPr/>
          </a:p>
          <a:p>
            <a:pPr indent="-342900" lvl="0" marL="457200" rtl="0" algn="l">
              <a:spcBef>
                <a:spcPts val="0"/>
              </a:spcBef>
              <a:spcAft>
                <a:spcPts val="0"/>
              </a:spcAft>
              <a:buSzPts val="1800"/>
              <a:buChar char="●"/>
            </a:pPr>
            <a:r>
              <a:rPr lang="en-US"/>
              <a:t>Used rolling statistics and Augmented Dickey-Fuller test to check for stationarity of data.</a:t>
            </a:r>
            <a:endParaRPr/>
          </a:p>
          <a:p>
            <a:pPr indent="-342900" lvl="0" marL="457200" rtl="0" algn="l">
              <a:spcBef>
                <a:spcPts val="0"/>
              </a:spcBef>
              <a:spcAft>
                <a:spcPts val="0"/>
              </a:spcAft>
              <a:buSzPts val="1800"/>
              <a:buChar char="●"/>
            </a:pPr>
            <a:r>
              <a:rPr lang="en-US"/>
              <a:t>Applied SARIMA (Seasonal Autoregressive Integrated Moving Average) model to forecast future cycles.</a:t>
            </a:r>
            <a:endParaRPr/>
          </a:p>
          <a:p>
            <a:pPr indent="-342900" lvl="1" marL="914400" rtl="0" algn="l">
              <a:spcBef>
                <a:spcPts val="0"/>
              </a:spcBef>
              <a:spcAft>
                <a:spcPts val="0"/>
              </a:spcAft>
              <a:buSzPts val="1800"/>
              <a:buChar char="○"/>
            </a:pPr>
            <a:r>
              <a:rPr lang="en-US"/>
              <a:t>Used AIC evaluation metric for grid-search to find best parameters.</a:t>
            </a:r>
            <a:endParaRPr/>
          </a:p>
          <a:p>
            <a:pPr indent="-342900" lvl="1" marL="914400" rtl="0" algn="l">
              <a:spcBef>
                <a:spcPts val="0"/>
              </a:spcBef>
              <a:spcAft>
                <a:spcPts val="0"/>
              </a:spcAft>
              <a:buSzPts val="1800"/>
              <a:buChar char="○"/>
            </a:pPr>
            <a:r>
              <a:rPr lang="en-US"/>
              <a:t>Produced one-step ahead forecast and dynamic forecast for comparison.</a:t>
            </a:r>
            <a:endParaRPr/>
          </a:p>
          <a:p>
            <a:pPr indent="-342900" lvl="1" marL="914400" rtl="0" algn="l">
              <a:spcBef>
                <a:spcPts val="0"/>
              </a:spcBef>
              <a:spcAft>
                <a:spcPts val="0"/>
              </a:spcAft>
              <a:buSzPts val="1800"/>
              <a:buChar char="○"/>
            </a:pPr>
            <a:r>
              <a:rPr lang="en-US"/>
              <a:t>Checked residuals over time, find out if the residuals are normally distributed, ordered distribution of residuals and autocorrelation plot to find best-fitting model.</a:t>
            </a:r>
            <a:endParaRPr/>
          </a:p>
          <a:p>
            <a:pPr indent="-342900" lvl="0" marL="457200" rtl="0" algn="l">
              <a:spcBef>
                <a:spcPts val="0"/>
              </a:spcBef>
              <a:spcAft>
                <a:spcPts val="0"/>
              </a:spcAft>
              <a:buSzPts val="1800"/>
              <a:buChar char="●"/>
            </a:pPr>
            <a:r>
              <a:rPr lang="en-US"/>
              <a:t>Made predictions for 2 years and </a:t>
            </a:r>
            <a:r>
              <a:rPr lang="en-US"/>
              <a:t>plotted</a:t>
            </a:r>
            <a:r>
              <a:rPr lang="en-US"/>
              <a:t> out visualisation for highlighting specific periods.</a:t>
            </a:r>
            <a:endParaRPr/>
          </a:p>
        </p:txBody>
      </p:sp>
      <p:sp>
        <p:nvSpPr>
          <p:cNvPr id="319" name="Google Shape;319;g143db9809b7_0_1384"/>
          <p:cNvSpPr/>
          <p:nvPr/>
        </p:nvSpPr>
        <p:spPr>
          <a:xfrm>
            <a:off x="0" y="6492875"/>
            <a:ext cx="12192000" cy="365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1446c3b2310_0_34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just">
              <a:spcBef>
                <a:spcPts val="0"/>
              </a:spcBef>
              <a:spcAft>
                <a:spcPts val="0"/>
              </a:spcAft>
              <a:buSzPts val="990"/>
              <a:buNone/>
            </a:pPr>
            <a:r>
              <a:rPr lang="en-US" sz="2200"/>
              <a:t>The number of cycles has been steadily increasing in central London since 2014 but decreased in 2020. In contrast, the number of cycles in inner and outer London has remained steady since 2015 but increased in 2020. This is likely due to the effects of the pandemic.</a:t>
            </a:r>
            <a:endParaRPr sz="2200"/>
          </a:p>
        </p:txBody>
      </p:sp>
      <p:sp>
        <p:nvSpPr>
          <p:cNvPr id="325" name="Google Shape;325;g1446c3b2310_0_34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26" name="Google Shape;326;g1446c3b2310_0_348"/>
          <p:cNvSpPr/>
          <p:nvPr/>
        </p:nvSpPr>
        <p:spPr>
          <a:xfrm>
            <a:off x="0" y="6492875"/>
            <a:ext cx="12192000" cy="365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27" name="Google Shape;327;g1446c3b2310_0_348"/>
          <p:cNvPicPr preferRelativeResize="0"/>
          <p:nvPr/>
        </p:nvPicPr>
        <p:blipFill>
          <a:blip r:embed="rId3">
            <a:alphaModFix/>
          </a:blip>
          <a:stretch>
            <a:fillRect/>
          </a:stretch>
        </p:blipFill>
        <p:spPr>
          <a:xfrm>
            <a:off x="790150" y="1825625"/>
            <a:ext cx="10773500" cy="4667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43db9809b7_0_116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US" sz="3600"/>
              <a:t>We don’t see any big changes in central London for the future</a:t>
            </a:r>
            <a:endParaRPr sz="3600"/>
          </a:p>
        </p:txBody>
      </p:sp>
      <p:sp>
        <p:nvSpPr>
          <p:cNvPr id="333" name="Google Shape;333;g143db9809b7_0_116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34" name="Google Shape;334;g143db9809b7_0_1160"/>
          <p:cNvSpPr/>
          <p:nvPr/>
        </p:nvSpPr>
        <p:spPr>
          <a:xfrm>
            <a:off x="0" y="6492875"/>
            <a:ext cx="12192000" cy="365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5" name="Google Shape;335;g143db9809b7_0_1160"/>
          <p:cNvPicPr preferRelativeResize="0"/>
          <p:nvPr/>
        </p:nvPicPr>
        <p:blipFill>
          <a:blip r:embed="rId3">
            <a:alphaModFix/>
          </a:blip>
          <a:stretch>
            <a:fillRect/>
          </a:stretch>
        </p:blipFill>
        <p:spPr>
          <a:xfrm>
            <a:off x="367175" y="1742875"/>
            <a:ext cx="11602951" cy="4516700"/>
          </a:xfrm>
          <a:prstGeom prst="rect">
            <a:avLst/>
          </a:prstGeom>
          <a:noFill/>
          <a:ln>
            <a:noFill/>
          </a:ln>
        </p:spPr>
      </p:pic>
      <p:sp>
        <p:nvSpPr>
          <p:cNvPr id="336" name="Google Shape;336;g143db9809b7_0_1160"/>
          <p:cNvSpPr txBox="1"/>
          <p:nvPr/>
        </p:nvSpPr>
        <p:spPr>
          <a:xfrm>
            <a:off x="545000" y="6199450"/>
            <a:ext cx="252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Calibri"/>
                <a:ea typeface="Calibri"/>
                <a:cs typeface="Calibri"/>
                <a:sym typeface="Calibri"/>
              </a:rPr>
              <a:t>Forecasting model: ARIMA</a:t>
            </a:r>
            <a:endParaRPr sz="12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1457179eecf_0_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600"/>
              <a:t>We see a similar trend in inner London</a:t>
            </a:r>
            <a:endParaRPr sz="3600"/>
          </a:p>
        </p:txBody>
      </p:sp>
      <p:sp>
        <p:nvSpPr>
          <p:cNvPr id="342" name="Google Shape;342;g1457179eecf_0_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43" name="Google Shape;343;g1457179eecf_0_1"/>
          <p:cNvSpPr/>
          <p:nvPr/>
        </p:nvSpPr>
        <p:spPr>
          <a:xfrm>
            <a:off x="0" y="6492875"/>
            <a:ext cx="12192000" cy="365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4" name="Google Shape;344;g1457179eecf_0_1"/>
          <p:cNvPicPr preferRelativeResize="0"/>
          <p:nvPr/>
        </p:nvPicPr>
        <p:blipFill>
          <a:blip r:embed="rId3">
            <a:alphaModFix/>
          </a:blip>
          <a:stretch>
            <a:fillRect/>
          </a:stretch>
        </p:blipFill>
        <p:spPr>
          <a:xfrm>
            <a:off x="367075" y="1726925"/>
            <a:ext cx="11684898" cy="4548600"/>
          </a:xfrm>
          <a:prstGeom prst="rect">
            <a:avLst/>
          </a:prstGeom>
          <a:noFill/>
          <a:ln>
            <a:noFill/>
          </a:ln>
        </p:spPr>
      </p:pic>
      <p:sp>
        <p:nvSpPr>
          <p:cNvPr id="345" name="Google Shape;345;g1457179eecf_0_1"/>
          <p:cNvSpPr txBox="1"/>
          <p:nvPr/>
        </p:nvSpPr>
        <p:spPr>
          <a:xfrm>
            <a:off x="545000" y="6199450"/>
            <a:ext cx="252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Calibri"/>
                <a:ea typeface="Calibri"/>
                <a:cs typeface="Calibri"/>
                <a:sym typeface="Calibri"/>
              </a:rPr>
              <a:t>Forecasting model: ARIMA</a:t>
            </a:r>
            <a:endParaRPr sz="12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1457179eecf_0_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600"/>
              <a:t>And a similar trend in outer London</a:t>
            </a:r>
            <a:endParaRPr sz="3600"/>
          </a:p>
        </p:txBody>
      </p:sp>
      <p:sp>
        <p:nvSpPr>
          <p:cNvPr id="351" name="Google Shape;351;g1457179eecf_0_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52" name="Google Shape;352;g1457179eecf_0_9"/>
          <p:cNvSpPr/>
          <p:nvPr/>
        </p:nvSpPr>
        <p:spPr>
          <a:xfrm>
            <a:off x="0" y="6492875"/>
            <a:ext cx="12192000" cy="365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3" name="Google Shape;353;g1457179eecf_0_9"/>
          <p:cNvPicPr preferRelativeResize="0"/>
          <p:nvPr/>
        </p:nvPicPr>
        <p:blipFill>
          <a:blip r:embed="rId3">
            <a:alphaModFix/>
          </a:blip>
          <a:stretch>
            <a:fillRect/>
          </a:stretch>
        </p:blipFill>
        <p:spPr>
          <a:xfrm>
            <a:off x="332475" y="1720525"/>
            <a:ext cx="11654914" cy="4561401"/>
          </a:xfrm>
          <a:prstGeom prst="rect">
            <a:avLst/>
          </a:prstGeom>
          <a:noFill/>
          <a:ln>
            <a:noFill/>
          </a:ln>
        </p:spPr>
      </p:pic>
      <p:sp>
        <p:nvSpPr>
          <p:cNvPr id="354" name="Google Shape;354;g1457179eecf_0_9"/>
          <p:cNvSpPr txBox="1"/>
          <p:nvPr/>
        </p:nvSpPr>
        <p:spPr>
          <a:xfrm>
            <a:off x="545000" y="6199450"/>
            <a:ext cx="252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Calibri"/>
                <a:ea typeface="Calibri"/>
                <a:cs typeface="Calibri"/>
                <a:sym typeface="Calibri"/>
              </a:rPr>
              <a:t>Forecasting model: ARIMA</a:t>
            </a:r>
            <a:endParaRPr sz="12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cxnSp>
        <p:nvCxnSpPr>
          <p:cNvPr id="359" name="Google Shape;359;g143db9809b7_0_1166"/>
          <p:cNvCxnSpPr>
            <a:stCxn id="360" idx="0"/>
            <a:endCxn id="361" idx="2"/>
          </p:cNvCxnSpPr>
          <p:nvPr/>
        </p:nvCxnSpPr>
        <p:spPr>
          <a:xfrm rot="-5400000">
            <a:off x="693875" y="4670442"/>
            <a:ext cx="1345500" cy="465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362" name="Google Shape;362;g143db9809b7_0_1166"/>
          <p:cNvSpPr txBox="1"/>
          <p:nvPr>
            <p:ph type="title"/>
          </p:nvPr>
        </p:nvSpPr>
        <p:spPr>
          <a:xfrm>
            <a:off x="681250" y="469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Business Case</a:t>
            </a:r>
            <a:endParaRPr/>
          </a:p>
        </p:txBody>
      </p:sp>
      <p:cxnSp>
        <p:nvCxnSpPr>
          <p:cNvPr id="363" name="Google Shape;363;g143db9809b7_0_1166"/>
          <p:cNvCxnSpPr>
            <a:endCxn id="364" idx="0"/>
          </p:cNvCxnSpPr>
          <p:nvPr/>
        </p:nvCxnSpPr>
        <p:spPr>
          <a:xfrm flipH="1">
            <a:off x="3752800" y="3005329"/>
            <a:ext cx="2368200" cy="214200"/>
          </a:xfrm>
          <a:prstGeom prst="bentConnector2">
            <a:avLst/>
          </a:prstGeom>
          <a:noFill/>
          <a:ln cap="flat" cmpd="sng" w="19050">
            <a:solidFill>
              <a:srgbClr val="C2C2C2"/>
            </a:solidFill>
            <a:prstDash val="solid"/>
            <a:miter lim="8000"/>
            <a:headEnd len="sm" w="sm" type="none"/>
            <a:tailEnd len="sm" w="sm" type="none"/>
          </a:ln>
        </p:spPr>
      </p:cxnSp>
      <p:cxnSp>
        <p:nvCxnSpPr>
          <p:cNvPr id="365" name="Google Shape;365;g143db9809b7_0_1166"/>
          <p:cNvCxnSpPr>
            <a:stCxn id="366" idx="0"/>
            <a:endCxn id="367" idx="2"/>
          </p:cNvCxnSpPr>
          <p:nvPr/>
        </p:nvCxnSpPr>
        <p:spPr>
          <a:xfrm flipH="1" rot="5400000">
            <a:off x="6020050" y="2155675"/>
            <a:ext cx="205500" cy="36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368" name="Google Shape;368;g143db9809b7_0_1166"/>
          <p:cNvCxnSpPr>
            <a:stCxn id="367" idx="2"/>
            <a:endCxn id="369" idx="0"/>
          </p:cNvCxnSpPr>
          <p:nvPr/>
        </p:nvCxnSpPr>
        <p:spPr>
          <a:xfrm rot="5400000">
            <a:off x="5536150" y="2631775"/>
            <a:ext cx="1161900" cy="7800"/>
          </a:xfrm>
          <a:prstGeom prst="bentConnector3">
            <a:avLst>
              <a:gd fmla="val 49996" name="adj1"/>
            </a:avLst>
          </a:prstGeom>
          <a:noFill/>
          <a:ln cap="flat" cmpd="sng" w="19050">
            <a:solidFill>
              <a:srgbClr val="C2C2C2"/>
            </a:solidFill>
            <a:prstDash val="solid"/>
            <a:miter lim="8000"/>
            <a:headEnd len="sm" w="sm" type="none"/>
            <a:tailEnd len="sm" w="sm" type="none"/>
          </a:ln>
        </p:spPr>
      </p:cxnSp>
      <p:cxnSp>
        <p:nvCxnSpPr>
          <p:cNvPr id="370" name="Google Shape;370;g143db9809b7_0_1166"/>
          <p:cNvCxnSpPr>
            <a:stCxn id="361" idx="0"/>
          </p:cNvCxnSpPr>
          <p:nvPr/>
        </p:nvCxnSpPr>
        <p:spPr>
          <a:xfrm rot="-5400000">
            <a:off x="3642350" y="741717"/>
            <a:ext cx="226200" cy="4731300"/>
          </a:xfrm>
          <a:prstGeom prst="bentConnector2">
            <a:avLst/>
          </a:prstGeom>
          <a:noFill/>
          <a:ln cap="flat" cmpd="sng" w="19050">
            <a:solidFill>
              <a:srgbClr val="C2C2C2"/>
            </a:solidFill>
            <a:prstDash val="solid"/>
            <a:miter lim="8000"/>
            <a:headEnd len="sm" w="sm" type="none"/>
            <a:tailEnd len="sm" w="sm" type="none"/>
          </a:ln>
        </p:spPr>
      </p:cxnSp>
      <p:cxnSp>
        <p:nvCxnSpPr>
          <p:cNvPr id="371" name="Google Shape;371;g143db9809b7_0_1166"/>
          <p:cNvCxnSpPr>
            <a:stCxn id="372" idx="0"/>
            <a:endCxn id="364" idx="2"/>
          </p:cNvCxnSpPr>
          <p:nvPr/>
        </p:nvCxnSpPr>
        <p:spPr>
          <a:xfrm flipH="1" rot="5400000">
            <a:off x="3024200" y="4948667"/>
            <a:ext cx="1459800" cy="27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367" name="Google Shape;367;g143db9809b7_0_1166"/>
          <p:cNvSpPr txBox="1"/>
          <p:nvPr/>
        </p:nvSpPr>
        <p:spPr>
          <a:xfrm>
            <a:off x="3967450" y="1254325"/>
            <a:ext cx="4307100" cy="800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chemeClr val="dk1"/>
                </a:solidFill>
                <a:latin typeface="Roboto"/>
                <a:ea typeface="Roboto"/>
                <a:cs typeface="Roboto"/>
                <a:sym typeface="Roboto"/>
              </a:rPr>
              <a:t>Problem statement: How can we increase the uptake of cycling in London  in order to create a more sustainable transport system?</a:t>
            </a:r>
            <a:endParaRPr b="1" sz="1200">
              <a:solidFill>
                <a:schemeClr val="dk1"/>
              </a:solidFill>
              <a:latin typeface="Roboto"/>
              <a:ea typeface="Roboto"/>
              <a:cs typeface="Roboto"/>
              <a:sym typeface="Roboto"/>
            </a:endParaRPr>
          </a:p>
        </p:txBody>
      </p:sp>
      <p:sp>
        <p:nvSpPr>
          <p:cNvPr id="361" name="Google Shape;361;g143db9809b7_0_1166"/>
          <p:cNvSpPr txBox="1"/>
          <p:nvPr/>
        </p:nvSpPr>
        <p:spPr>
          <a:xfrm>
            <a:off x="364400" y="3220467"/>
            <a:ext cx="2050800" cy="800400"/>
          </a:xfrm>
          <a:prstGeom prst="rect">
            <a:avLst/>
          </a:prstGeom>
          <a:solidFill>
            <a:schemeClr val="lt1"/>
          </a:solidFill>
          <a:ln cap="flat" cmpd="sng" w="19050">
            <a:solidFill>
              <a:srgbClr val="0070C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1482AB"/>
                </a:solidFill>
                <a:latin typeface="Roboto"/>
                <a:ea typeface="Roboto"/>
                <a:cs typeface="Roboto"/>
                <a:sym typeface="Roboto"/>
              </a:rPr>
              <a:t>Q1. What are the main factors determining when people cycle?</a:t>
            </a:r>
            <a:endParaRPr b="1" sz="1200">
              <a:solidFill>
                <a:srgbClr val="1482AB"/>
              </a:solidFill>
              <a:latin typeface="Roboto"/>
              <a:ea typeface="Roboto"/>
              <a:cs typeface="Roboto"/>
              <a:sym typeface="Roboto"/>
            </a:endParaRPr>
          </a:p>
        </p:txBody>
      </p:sp>
      <p:sp>
        <p:nvSpPr>
          <p:cNvPr id="373" name="Google Shape;373;g143db9809b7_0_1166"/>
          <p:cNvSpPr txBox="1"/>
          <p:nvPr/>
        </p:nvSpPr>
        <p:spPr>
          <a:xfrm>
            <a:off x="9805650" y="3220467"/>
            <a:ext cx="2050800" cy="615600"/>
          </a:xfrm>
          <a:prstGeom prst="rect">
            <a:avLst/>
          </a:prstGeom>
          <a:solidFill>
            <a:schemeClr val="lt2"/>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FF00FF"/>
                </a:solidFill>
                <a:latin typeface="Roboto"/>
                <a:ea typeface="Roboto"/>
                <a:cs typeface="Roboto"/>
                <a:sym typeface="Roboto"/>
              </a:rPr>
              <a:t>Q5. How safe is it to cycle in London?</a:t>
            </a:r>
            <a:endParaRPr b="1" sz="1200">
              <a:solidFill>
                <a:srgbClr val="FF00FF"/>
              </a:solidFill>
              <a:latin typeface="Roboto"/>
              <a:ea typeface="Roboto"/>
              <a:cs typeface="Roboto"/>
              <a:sym typeface="Roboto"/>
            </a:endParaRPr>
          </a:p>
        </p:txBody>
      </p:sp>
      <p:sp>
        <p:nvSpPr>
          <p:cNvPr id="374" name="Google Shape;374;g143db9809b7_0_1166"/>
          <p:cNvSpPr txBox="1"/>
          <p:nvPr/>
        </p:nvSpPr>
        <p:spPr>
          <a:xfrm>
            <a:off x="7446688" y="3220467"/>
            <a:ext cx="2050800" cy="800400"/>
          </a:xfrm>
          <a:prstGeom prst="rect">
            <a:avLst/>
          </a:prstGeom>
          <a:solidFill>
            <a:schemeClr val="lt2"/>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7030A0"/>
                </a:solidFill>
                <a:latin typeface="Roboto"/>
                <a:ea typeface="Roboto"/>
                <a:cs typeface="Roboto"/>
                <a:sym typeface="Roboto"/>
              </a:rPr>
              <a:t>Q4. What is the sentiment towards cycling in London?</a:t>
            </a:r>
            <a:endParaRPr b="1" sz="1200">
              <a:solidFill>
                <a:srgbClr val="7030A0"/>
              </a:solidFill>
              <a:latin typeface="Roboto"/>
              <a:ea typeface="Roboto"/>
              <a:cs typeface="Roboto"/>
              <a:sym typeface="Roboto"/>
            </a:endParaRPr>
          </a:p>
        </p:txBody>
      </p:sp>
      <p:sp>
        <p:nvSpPr>
          <p:cNvPr id="369" name="Google Shape;369;g143db9809b7_0_1166"/>
          <p:cNvSpPr txBox="1"/>
          <p:nvPr/>
        </p:nvSpPr>
        <p:spPr>
          <a:xfrm>
            <a:off x="5087713" y="3216542"/>
            <a:ext cx="2050800" cy="800400"/>
          </a:xfrm>
          <a:prstGeom prst="rect">
            <a:avLst/>
          </a:prstGeom>
          <a:solidFill>
            <a:schemeClr val="lt2"/>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00B050"/>
                </a:solidFill>
                <a:latin typeface="Roboto"/>
                <a:ea typeface="Roboto"/>
                <a:cs typeface="Roboto"/>
                <a:sym typeface="Roboto"/>
              </a:rPr>
              <a:t>Q3. What are the demographics of cyclists in London?</a:t>
            </a:r>
            <a:endParaRPr b="1" sz="1200">
              <a:solidFill>
                <a:srgbClr val="00B050"/>
              </a:solidFill>
              <a:latin typeface="Roboto"/>
              <a:ea typeface="Roboto"/>
              <a:cs typeface="Roboto"/>
              <a:sym typeface="Roboto"/>
            </a:endParaRPr>
          </a:p>
        </p:txBody>
      </p:sp>
      <p:sp>
        <p:nvSpPr>
          <p:cNvPr id="364" name="Google Shape;364;g143db9809b7_0_1166"/>
          <p:cNvSpPr txBox="1"/>
          <p:nvPr/>
        </p:nvSpPr>
        <p:spPr>
          <a:xfrm>
            <a:off x="2727400" y="3219529"/>
            <a:ext cx="2050800" cy="1000500"/>
          </a:xfrm>
          <a:prstGeom prst="rect">
            <a:avLst/>
          </a:prstGeom>
          <a:solidFill>
            <a:schemeClr val="lt2"/>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FF6600"/>
                </a:solidFill>
                <a:latin typeface="Roboto"/>
                <a:ea typeface="Roboto"/>
                <a:cs typeface="Roboto"/>
                <a:sym typeface="Roboto"/>
              </a:rPr>
              <a:t>Q2. What impact does infrastructure have on cycling uptake and how can this be improved? </a:t>
            </a:r>
            <a:r>
              <a:rPr b="1" lang="en-US" sz="1300">
                <a:solidFill>
                  <a:srgbClr val="FF6600"/>
                </a:solidFill>
                <a:latin typeface="Roboto"/>
                <a:ea typeface="Roboto"/>
                <a:cs typeface="Roboto"/>
                <a:sym typeface="Roboto"/>
              </a:rPr>
              <a:t> </a:t>
            </a:r>
            <a:endParaRPr b="1" sz="1300">
              <a:solidFill>
                <a:srgbClr val="FF6600"/>
              </a:solidFill>
              <a:latin typeface="Roboto"/>
              <a:ea typeface="Roboto"/>
              <a:cs typeface="Roboto"/>
              <a:sym typeface="Roboto"/>
            </a:endParaRPr>
          </a:p>
        </p:txBody>
      </p:sp>
      <p:sp>
        <p:nvSpPr>
          <p:cNvPr id="375" name="Google Shape;375;g143db9809b7_0_1166"/>
          <p:cNvSpPr txBox="1"/>
          <p:nvPr/>
        </p:nvSpPr>
        <p:spPr>
          <a:xfrm>
            <a:off x="2728700" y="4395592"/>
            <a:ext cx="2050800" cy="985200"/>
          </a:xfrm>
          <a:prstGeom prst="rect">
            <a:avLst/>
          </a:prstGeom>
          <a:solidFill>
            <a:schemeClr val="lt2"/>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private vs cycle hire; locations with the least number of cycles </a:t>
            </a:r>
            <a:endParaRPr sz="1200">
              <a:solidFill>
                <a:schemeClr val="dk1"/>
              </a:solidFill>
              <a:latin typeface="Roboto"/>
              <a:ea typeface="Roboto"/>
              <a:cs typeface="Roboto"/>
              <a:sym typeface="Roboto"/>
            </a:endParaRPr>
          </a:p>
        </p:txBody>
      </p:sp>
      <p:cxnSp>
        <p:nvCxnSpPr>
          <p:cNvPr id="376" name="Google Shape;376;g143db9809b7_0_1166"/>
          <p:cNvCxnSpPr>
            <a:endCxn id="374" idx="0"/>
          </p:cNvCxnSpPr>
          <p:nvPr/>
        </p:nvCxnSpPr>
        <p:spPr>
          <a:xfrm>
            <a:off x="6074488" y="2999367"/>
            <a:ext cx="2397600" cy="221100"/>
          </a:xfrm>
          <a:prstGeom prst="bentConnector2">
            <a:avLst/>
          </a:prstGeom>
          <a:noFill/>
          <a:ln cap="flat" cmpd="sng" w="19050">
            <a:solidFill>
              <a:srgbClr val="C2C2C2"/>
            </a:solidFill>
            <a:prstDash val="solid"/>
            <a:miter lim="8000"/>
            <a:headEnd len="sm" w="sm" type="none"/>
            <a:tailEnd len="sm" w="sm" type="none"/>
          </a:ln>
        </p:spPr>
      </p:cxnSp>
      <p:cxnSp>
        <p:nvCxnSpPr>
          <p:cNvPr id="377" name="Google Shape;377;g143db9809b7_0_1166"/>
          <p:cNvCxnSpPr/>
          <p:nvPr/>
        </p:nvCxnSpPr>
        <p:spPr>
          <a:xfrm>
            <a:off x="8472100" y="3004867"/>
            <a:ext cx="2321700" cy="215100"/>
          </a:xfrm>
          <a:prstGeom prst="bentConnector3">
            <a:avLst>
              <a:gd fmla="val 99913" name="adj1"/>
            </a:avLst>
          </a:prstGeom>
          <a:noFill/>
          <a:ln cap="flat" cmpd="sng" w="19050">
            <a:solidFill>
              <a:srgbClr val="C2C2C2"/>
            </a:solidFill>
            <a:prstDash val="solid"/>
            <a:miter lim="8000"/>
            <a:headEnd len="sm" w="sm" type="none"/>
            <a:tailEnd len="sm" w="sm" type="none"/>
          </a:ln>
        </p:spPr>
      </p:cxnSp>
      <p:sp>
        <p:nvSpPr>
          <p:cNvPr id="378" name="Google Shape;378;g143db9809b7_0_1166"/>
          <p:cNvSpPr txBox="1"/>
          <p:nvPr/>
        </p:nvSpPr>
        <p:spPr>
          <a:xfrm>
            <a:off x="3039150" y="2308992"/>
            <a:ext cx="2050800" cy="488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dk1"/>
                </a:solidFill>
                <a:latin typeface="Roboto"/>
                <a:ea typeface="Roboto"/>
                <a:cs typeface="Roboto"/>
                <a:sym typeface="Roboto"/>
              </a:rPr>
              <a:t>What is the trend in total cycles over time?</a:t>
            </a:r>
            <a:endParaRPr sz="1200">
              <a:solidFill>
                <a:schemeClr val="dk1"/>
              </a:solidFill>
              <a:latin typeface="Roboto"/>
              <a:ea typeface="Roboto"/>
              <a:cs typeface="Roboto"/>
              <a:sym typeface="Roboto"/>
            </a:endParaRPr>
          </a:p>
        </p:txBody>
      </p:sp>
      <p:cxnSp>
        <p:nvCxnSpPr>
          <p:cNvPr id="379" name="Google Shape;379;g143db9809b7_0_1166"/>
          <p:cNvCxnSpPr/>
          <p:nvPr/>
        </p:nvCxnSpPr>
        <p:spPr>
          <a:xfrm flipH="1">
            <a:off x="5090525" y="2587700"/>
            <a:ext cx="1024800" cy="36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360" name="Google Shape;360;g143db9809b7_0_1166"/>
          <p:cNvSpPr txBox="1"/>
          <p:nvPr/>
        </p:nvSpPr>
        <p:spPr>
          <a:xfrm>
            <a:off x="317975" y="5366442"/>
            <a:ext cx="2050800" cy="985200"/>
          </a:xfrm>
          <a:prstGeom prst="rect">
            <a:avLst/>
          </a:prstGeom>
          <a:solidFill>
            <a:schemeClr val="lt1"/>
          </a:solidFill>
          <a:ln cap="flat" cmpd="sng" w="19050">
            <a:solidFill>
              <a:srgbClr val="1482AB"/>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central, inner, outer datasets; GOV.UK walking and cycling </a:t>
            </a:r>
            <a:r>
              <a:rPr lang="en-US" sz="1200">
                <a:solidFill>
                  <a:schemeClr val="dk1"/>
                </a:solidFill>
                <a:latin typeface="Roboto"/>
                <a:ea typeface="Roboto"/>
                <a:cs typeface="Roboto"/>
                <a:sym typeface="Roboto"/>
              </a:rPr>
              <a:t>statistics</a:t>
            </a:r>
            <a:endParaRPr sz="1200">
              <a:solidFill>
                <a:schemeClr val="dk1"/>
              </a:solidFill>
              <a:latin typeface="Roboto"/>
              <a:ea typeface="Roboto"/>
              <a:cs typeface="Roboto"/>
              <a:sym typeface="Roboto"/>
            </a:endParaRPr>
          </a:p>
        </p:txBody>
      </p:sp>
      <p:sp>
        <p:nvSpPr>
          <p:cNvPr id="372" name="Google Shape;372;g143db9809b7_0_1166"/>
          <p:cNvSpPr txBox="1"/>
          <p:nvPr/>
        </p:nvSpPr>
        <p:spPr>
          <a:xfrm>
            <a:off x="2730050" y="5679917"/>
            <a:ext cx="2050800" cy="615600"/>
          </a:xfrm>
          <a:prstGeom prst="rect">
            <a:avLst/>
          </a:prstGeom>
          <a:solidFill>
            <a:schemeClr val="lt2"/>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central, inner, outer datasets</a:t>
            </a:r>
            <a:endParaRPr sz="1200">
              <a:solidFill>
                <a:schemeClr val="dk1"/>
              </a:solidFill>
              <a:latin typeface="Roboto"/>
              <a:ea typeface="Roboto"/>
              <a:cs typeface="Roboto"/>
              <a:sym typeface="Roboto"/>
            </a:endParaRPr>
          </a:p>
        </p:txBody>
      </p:sp>
      <p:sp>
        <p:nvSpPr>
          <p:cNvPr id="380" name="Google Shape;380;g143db9809b7_0_1166"/>
          <p:cNvSpPr txBox="1"/>
          <p:nvPr/>
        </p:nvSpPr>
        <p:spPr>
          <a:xfrm>
            <a:off x="5142125" y="5643642"/>
            <a:ext cx="2050800" cy="430800"/>
          </a:xfrm>
          <a:prstGeom prst="rect">
            <a:avLst/>
          </a:prstGeom>
          <a:solidFill>
            <a:schemeClr val="lt2"/>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outer dataset</a:t>
            </a:r>
            <a:endParaRPr sz="1200">
              <a:solidFill>
                <a:schemeClr val="dk1"/>
              </a:solidFill>
              <a:latin typeface="Roboto"/>
              <a:ea typeface="Roboto"/>
              <a:cs typeface="Roboto"/>
              <a:sym typeface="Roboto"/>
            </a:endParaRPr>
          </a:p>
        </p:txBody>
      </p:sp>
      <p:sp>
        <p:nvSpPr>
          <p:cNvPr id="381" name="Google Shape;381;g143db9809b7_0_1166"/>
          <p:cNvSpPr txBox="1"/>
          <p:nvPr/>
        </p:nvSpPr>
        <p:spPr>
          <a:xfrm>
            <a:off x="7554200" y="5759392"/>
            <a:ext cx="2050800" cy="430800"/>
          </a:xfrm>
          <a:prstGeom prst="rect">
            <a:avLst/>
          </a:prstGeom>
          <a:solidFill>
            <a:schemeClr val="lt2"/>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Twitter</a:t>
            </a:r>
            <a:endParaRPr sz="1200">
              <a:solidFill>
                <a:schemeClr val="dk1"/>
              </a:solidFill>
              <a:latin typeface="Roboto"/>
              <a:ea typeface="Roboto"/>
              <a:cs typeface="Roboto"/>
              <a:sym typeface="Roboto"/>
            </a:endParaRPr>
          </a:p>
        </p:txBody>
      </p:sp>
      <p:sp>
        <p:nvSpPr>
          <p:cNvPr id="382" name="Google Shape;382;g143db9809b7_0_1166"/>
          <p:cNvSpPr txBox="1"/>
          <p:nvPr/>
        </p:nvSpPr>
        <p:spPr>
          <a:xfrm>
            <a:off x="316475" y="4201067"/>
            <a:ext cx="2050800" cy="985200"/>
          </a:xfrm>
          <a:prstGeom prst="rect">
            <a:avLst/>
          </a:prstGeom>
          <a:solidFill>
            <a:schemeClr val="lt1"/>
          </a:solidFill>
          <a:ln cap="flat" cmpd="sng" w="19050">
            <a:solidFill>
              <a:srgbClr val="1482AB"/>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lang="en-US" sz="1200">
                <a:solidFill>
                  <a:schemeClr val="dk1"/>
                </a:solidFill>
                <a:latin typeface="Roboto"/>
                <a:ea typeface="Roboto"/>
                <a:cs typeface="Roboto"/>
                <a:sym typeface="Roboto"/>
              </a:rPr>
              <a:t>Areas of exploration: time of year; time of day; weather; direction of travel;  reasons for cycling</a:t>
            </a:r>
            <a:endParaRPr sz="1200">
              <a:solidFill>
                <a:schemeClr val="dk1"/>
              </a:solidFill>
              <a:latin typeface="Roboto"/>
              <a:ea typeface="Roboto"/>
              <a:cs typeface="Roboto"/>
              <a:sym typeface="Roboto"/>
            </a:endParaRPr>
          </a:p>
        </p:txBody>
      </p:sp>
      <p:cxnSp>
        <p:nvCxnSpPr>
          <p:cNvPr id="383" name="Google Shape;383;g143db9809b7_0_1166"/>
          <p:cNvCxnSpPr>
            <a:stCxn id="380" idx="0"/>
            <a:endCxn id="369" idx="2"/>
          </p:cNvCxnSpPr>
          <p:nvPr/>
        </p:nvCxnSpPr>
        <p:spPr>
          <a:xfrm flipH="1" rot="5400000">
            <a:off x="5327075" y="4803192"/>
            <a:ext cx="1626600" cy="543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384" name="Google Shape;384;g143db9809b7_0_1166"/>
          <p:cNvSpPr txBox="1"/>
          <p:nvPr/>
        </p:nvSpPr>
        <p:spPr>
          <a:xfrm>
            <a:off x="5124588" y="4424817"/>
            <a:ext cx="2050800" cy="615600"/>
          </a:xfrm>
          <a:prstGeom prst="rect">
            <a:avLst/>
          </a:prstGeom>
          <a:solidFill>
            <a:schemeClr val="lt2"/>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gender</a:t>
            </a:r>
            <a:endParaRPr sz="1200">
              <a:solidFill>
                <a:schemeClr val="dk1"/>
              </a:solidFill>
              <a:latin typeface="Roboto"/>
              <a:ea typeface="Roboto"/>
              <a:cs typeface="Roboto"/>
              <a:sym typeface="Roboto"/>
            </a:endParaRPr>
          </a:p>
        </p:txBody>
      </p:sp>
      <p:cxnSp>
        <p:nvCxnSpPr>
          <p:cNvPr id="385" name="Google Shape;385;g143db9809b7_0_1166"/>
          <p:cNvCxnSpPr>
            <a:stCxn id="381" idx="0"/>
          </p:cNvCxnSpPr>
          <p:nvPr/>
        </p:nvCxnSpPr>
        <p:spPr>
          <a:xfrm flipH="1" rot="5400000">
            <a:off x="7691750" y="4871542"/>
            <a:ext cx="1742400" cy="333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386" name="Google Shape;386;g143db9809b7_0_1166"/>
          <p:cNvSpPr txBox="1"/>
          <p:nvPr/>
        </p:nvSpPr>
        <p:spPr>
          <a:xfrm>
            <a:off x="7512313" y="4397529"/>
            <a:ext cx="2050800" cy="985200"/>
          </a:xfrm>
          <a:prstGeom prst="rect">
            <a:avLst/>
          </a:prstGeom>
          <a:solidFill>
            <a:schemeClr val="lt2"/>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top words appearing; polarity score; top 20 positive/negative tweets</a:t>
            </a:r>
            <a:endParaRPr sz="1200">
              <a:solidFill>
                <a:schemeClr val="dk1"/>
              </a:solidFill>
              <a:latin typeface="Roboto"/>
              <a:ea typeface="Roboto"/>
              <a:cs typeface="Roboto"/>
              <a:sym typeface="Roboto"/>
            </a:endParaRPr>
          </a:p>
        </p:txBody>
      </p:sp>
      <p:cxnSp>
        <p:nvCxnSpPr>
          <p:cNvPr id="387" name="Google Shape;387;g143db9809b7_0_1166"/>
          <p:cNvCxnSpPr/>
          <p:nvPr/>
        </p:nvCxnSpPr>
        <p:spPr>
          <a:xfrm flipH="1" rot="5400000">
            <a:off x="9959850" y="4715967"/>
            <a:ext cx="1742400" cy="333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388" name="Google Shape;388;g143db9809b7_0_1166"/>
          <p:cNvSpPr txBox="1"/>
          <p:nvPr/>
        </p:nvSpPr>
        <p:spPr>
          <a:xfrm>
            <a:off x="9900050" y="4395917"/>
            <a:ext cx="2050800" cy="615600"/>
          </a:xfrm>
          <a:prstGeom prst="rect">
            <a:avLst/>
          </a:prstGeom>
          <a:solidFill>
            <a:schemeClr val="lt2"/>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theft; road casualties</a:t>
            </a:r>
            <a:endParaRPr sz="1200">
              <a:solidFill>
                <a:schemeClr val="dk1"/>
              </a:solidFill>
              <a:latin typeface="Roboto"/>
              <a:ea typeface="Roboto"/>
              <a:cs typeface="Roboto"/>
              <a:sym typeface="Roboto"/>
            </a:endParaRPr>
          </a:p>
        </p:txBody>
      </p:sp>
      <p:sp>
        <p:nvSpPr>
          <p:cNvPr id="389" name="Google Shape;389;g143db9809b7_0_1166"/>
          <p:cNvSpPr txBox="1"/>
          <p:nvPr/>
        </p:nvSpPr>
        <p:spPr>
          <a:xfrm>
            <a:off x="9966275" y="5444392"/>
            <a:ext cx="2050800" cy="800400"/>
          </a:xfrm>
          <a:prstGeom prst="rect">
            <a:avLst/>
          </a:prstGeom>
          <a:solidFill>
            <a:schemeClr val="lt2"/>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GOV.UK reported road casualties</a:t>
            </a:r>
            <a:r>
              <a:rPr lang="en-US" sz="1200">
                <a:solidFill>
                  <a:schemeClr val="dk1"/>
                </a:solidFill>
                <a:latin typeface="Roboto"/>
                <a:ea typeface="Roboto"/>
                <a:cs typeface="Roboto"/>
                <a:sym typeface="Roboto"/>
              </a:rPr>
              <a:t>; data.london.gov.uk</a:t>
            </a:r>
            <a:endParaRPr sz="1200">
              <a:solidFill>
                <a:schemeClr val="dk1"/>
              </a:solidFill>
              <a:latin typeface="Roboto"/>
              <a:ea typeface="Roboto"/>
              <a:cs typeface="Roboto"/>
              <a:sym typeface="Roboto"/>
            </a:endParaRPr>
          </a:p>
        </p:txBody>
      </p:sp>
      <p:sp>
        <p:nvSpPr>
          <p:cNvPr id="390" name="Google Shape;390;g143db9809b7_0_1166"/>
          <p:cNvSpPr/>
          <p:nvPr/>
        </p:nvSpPr>
        <p:spPr>
          <a:xfrm>
            <a:off x="0" y="6492875"/>
            <a:ext cx="12192000" cy="365100"/>
          </a:xfrm>
          <a:prstGeom prst="rect">
            <a:avLst/>
          </a:prstGeom>
          <a:solidFill>
            <a:srgbClr val="1482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 name="Google Shape;391;g143db9809b7_0_1166"/>
          <p:cNvSpPr/>
          <p:nvPr/>
        </p:nvSpPr>
        <p:spPr>
          <a:xfrm>
            <a:off x="1238900" y="2789600"/>
            <a:ext cx="301800" cy="430800"/>
          </a:xfrm>
          <a:prstGeom prst="downArrow">
            <a:avLst>
              <a:gd fmla="val 50000" name="adj1"/>
              <a:gd fmla="val 50000" name="adj2"/>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838200" y="2442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Agenda</a:t>
            </a:r>
            <a:endParaRPr/>
          </a:p>
        </p:txBody>
      </p:sp>
      <p:sp>
        <p:nvSpPr>
          <p:cNvPr id="95" name="Google Shape;95;p2"/>
          <p:cNvSpPr txBox="1"/>
          <p:nvPr>
            <p:ph idx="1" type="body"/>
          </p:nvPr>
        </p:nvSpPr>
        <p:spPr>
          <a:xfrm>
            <a:off x="838200" y="1569825"/>
            <a:ext cx="10515600" cy="4351200"/>
          </a:xfrm>
          <a:prstGeom prst="rect">
            <a:avLst/>
          </a:prstGeom>
          <a:noFill/>
          <a:ln>
            <a:noFill/>
          </a:ln>
        </p:spPr>
        <p:txBody>
          <a:bodyPr anchorCtr="0" anchor="t" bIns="45700" lIns="91425" spcFirstLastPara="1" rIns="91425" wrap="square" tIns="45700">
            <a:normAutofit fontScale="70000" lnSpcReduction="20000"/>
          </a:bodyPr>
          <a:lstStyle/>
          <a:p>
            <a:pPr indent="228600" lvl="0" marL="685800" rtl="0" algn="l">
              <a:lnSpc>
                <a:spcPct val="90000"/>
              </a:lnSpc>
              <a:spcBef>
                <a:spcPts val="0"/>
              </a:spcBef>
              <a:spcAft>
                <a:spcPts val="0"/>
              </a:spcAft>
              <a:buNone/>
            </a:pPr>
            <a:r>
              <a:rPr lang="en-US"/>
              <a:t>Background/Context </a:t>
            </a:r>
            <a:endParaRPr/>
          </a:p>
          <a:p>
            <a:pPr indent="0" lvl="0" marL="0" rtl="0" algn="l">
              <a:lnSpc>
                <a:spcPct val="90000"/>
              </a:lnSpc>
              <a:spcBef>
                <a:spcPts val="0"/>
              </a:spcBef>
              <a:spcAft>
                <a:spcPts val="0"/>
              </a:spcAft>
              <a:buNone/>
            </a:pPr>
            <a:r>
              <a:t/>
            </a:r>
            <a:endParaRPr/>
          </a:p>
          <a:p>
            <a:pPr indent="228600" lvl="0" marL="685800" rtl="0" algn="l">
              <a:lnSpc>
                <a:spcPct val="90000"/>
              </a:lnSpc>
              <a:spcBef>
                <a:spcPts val="1000"/>
              </a:spcBef>
              <a:spcAft>
                <a:spcPts val="0"/>
              </a:spcAft>
              <a:buNone/>
            </a:pPr>
            <a:r>
              <a:rPr lang="en-US"/>
              <a:t>Project Development Process </a:t>
            </a:r>
            <a:endParaRPr/>
          </a:p>
          <a:p>
            <a:pPr indent="0" lvl="0" marL="228600" rtl="0" algn="l">
              <a:lnSpc>
                <a:spcPct val="90000"/>
              </a:lnSpc>
              <a:spcBef>
                <a:spcPts val="1000"/>
              </a:spcBef>
              <a:spcAft>
                <a:spcPts val="0"/>
              </a:spcAft>
              <a:buNone/>
            </a:pPr>
            <a:r>
              <a:t/>
            </a:r>
            <a:endParaRPr/>
          </a:p>
          <a:p>
            <a:pPr indent="228600" lvl="0" marL="685800" rtl="0" algn="l">
              <a:lnSpc>
                <a:spcPct val="90000"/>
              </a:lnSpc>
              <a:spcBef>
                <a:spcPts val="1000"/>
              </a:spcBef>
              <a:spcAft>
                <a:spcPts val="0"/>
              </a:spcAft>
              <a:buNone/>
            </a:pPr>
            <a:r>
              <a:rPr lang="en-US"/>
              <a:t>Insights, patterns, trends, recommendations</a:t>
            </a:r>
            <a:endParaRPr/>
          </a:p>
          <a:p>
            <a:pPr indent="228600" lvl="0" marL="685800" rtl="0" algn="l">
              <a:lnSpc>
                <a:spcPct val="90000"/>
              </a:lnSpc>
              <a:spcBef>
                <a:spcPts val="1000"/>
              </a:spcBef>
              <a:spcAft>
                <a:spcPts val="0"/>
              </a:spcAft>
              <a:buNone/>
            </a:pPr>
            <a:r>
              <a:t/>
            </a:r>
            <a:endParaRPr/>
          </a:p>
          <a:p>
            <a:pPr indent="-205780" lvl="3" marL="1600200" rtl="0" algn="l">
              <a:lnSpc>
                <a:spcPct val="90000"/>
              </a:lnSpc>
              <a:spcBef>
                <a:spcPts val="1000"/>
              </a:spcBef>
              <a:spcAft>
                <a:spcPts val="0"/>
              </a:spcAft>
              <a:buSzPct val="91142"/>
              <a:buChar char="●"/>
            </a:pPr>
            <a:r>
              <a:rPr lang="en-US" sz="2258"/>
              <a:t>What is the trend in total cycles over time?</a:t>
            </a:r>
            <a:endParaRPr sz="2258"/>
          </a:p>
          <a:p>
            <a:pPr indent="-205780" lvl="3" marL="1600200" rtl="0" algn="l">
              <a:lnSpc>
                <a:spcPct val="90000"/>
              </a:lnSpc>
              <a:spcBef>
                <a:spcPts val="1000"/>
              </a:spcBef>
              <a:spcAft>
                <a:spcPts val="0"/>
              </a:spcAft>
              <a:buClr>
                <a:srgbClr val="0070C0"/>
              </a:buClr>
              <a:buSzPct val="91142"/>
              <a:buChar char="●"/>
            </a:pPr>
            <a:r>
              <a:rPr lang="en-US" sz="2258">
                <a:solidFill>
                  <a:srgbClr val="0070C0"/>
                </a:solidFill>
              </a:rPr>
              <a:t>What are the main factors determining when people cycle?</a:t>
            </a:r>
            <a:endParaRPr sz="2258">
              <a:solidFill>
                <a:srgbClr val="0070C0"/>
              </a:solidFill>
            </a:endParaRPr>
          </a:p>
          <a:p>
            <a:pPr indent="-205780" lvl="3" marL="1600200" rtl="0" algn="l">
              <a:lnSpc>
                <a:spcPct val="90000"/>
              </a:lnSpc>
              <a:spcBef>
                <a:spcPts val="1000"/>
              </a:spcBef>
              <a:spcAft>
                <a:spcPts val="0"/>
              </a:spcAft>
              <a:buClr>
                <a:srgbClr val="FF6600"/>
              </a:buClr>
              <a:buSzPct val="91142"/>
              <a:buChar char="●"/>
            </a:pPr>
            <a:r>
              <a:rPr lang="en-US" sz="2258">
                <a:solidFill>
                  <a:srgbClr val="FF6600"/>
                </a:solidFill>
              </a:rPr>
              <a:t>What impact does infrastructure have on </a:t>
            </a:r>
            <a:r>
              <a:rPr lang="en-US" sz="2258">
                <a:solidFill>
                  <a:srgbClr val="FF6600"/>
                </a:solidFill>
              </a:rPr>
              <a:t>cycling</a:t>
            </a:r>
            <a:r>
              <a:rPr lang="en-US" sz="2258">
                <a:solidFill>
                  <a:srgbClr val="FF6600"/>
                </a:solidFill>
              </a:rPr>
              <a:t> uptake and how can this be improved?</a:t>
            </a:r>
            <a:endParaRPr sz="2258">
              <a:solidFill>
                <a:srgbClr val="FF6600"/>
              </a:solidFill>
            </a:endParaRPr>
          </a:p>
          <a:p>
            <a:pPr indent="-205780" lvl="3" marL="1600200" rtl="0" algn="l">
              <a:lnSpc>
                <a:spcPct val="90000"/>
              </a:lnSpc>
              <a:spcBef>
                <a:spcPts val="1000"/>
              </a:spcBef>
              <a:spcAft>
                <a:spcPts val="0"/>
              </a:spcAft>
              <a:buClr>
                <a:srgbClr val="00B050"/>
              </a:buClr>
              <a:buSzPct val="91142"/>
              <a:buChar char="●"/>
            </a:pPr>
            <a:r>
              <a:rPr lang="en-US" sz="2258">
                <a:solidFill>
                  <a:srgbClr val="00B050"/>
                </a:solidFill>
              </a:rPr>
              <a:t>What are the demographics of cyclists in London?</a:t>
            </a:r>
            <a:endParaRPr sz="2258">
              <a:solidFill>
                <a:srgbClr val="00B050"/>
              </a:solidFill>
            </a:endParaRPr>
          </a:p>
          <a:p>
            <a:pPr indent="-205780" lvl="3" marL="1600200" rtl="0" algn="l">
              <a:lnSpc>
                <a:spcPct val="90000"/>
              </a:lnSpc>
              <a:spcBef>
                <a:spcPts val="1000"/>
              </a:spcBef>
              <a:spcAft>
                <a:spcPts val="0"/>
              </a:spcAft>
              <a:buClr>
                <a:srgbClr val="FF00FF"/>
              </a:buClr>
              <a:buSzPct val="91142"/>
              <a:buChar char="●"/>
            </a:pPr>
            <a:r>
              <a:rPr lang="en-US" sz="2258">
                <a:solidFill>
                  <a:srgbClr val="FF00FF"/>
                </a:solidFill>
              </a:rPr>
              <a:t>How safe is it to cycle in London?</a:t>
            </a:r>
            <a:endParaRPr sz="2258">
              <a:solidFill>
                <a:srgbClr val="FF00FF"/>
              </a:solidFill>
            </a:endParaRPr>
          </a:p>
          <a:p>
            <a:pPr indent="-205780" lvl="3" marL="1600200" rtl="0" algn="l">
              <a:lnSpc>
                <a:spcPct val="90000"/>
              </a:lnSpc>
              <a:spcBef>
                <a:spcPts val="1000"/>
              </a:spcBef>
              <a:spcAft>
                <a:spcPts val="0"/>
              </a:spcAft>
              <a:buClr>
                <a:srgbClr val="7030A0"/>
              </a:buClr>
              <a:buSzPct val="91142"/>
              <a:buChar char="●"/>
            </a:pPr>
            <a:r>
              <a:rPr lang="en-US" sz="2258">
                <a:solidFill>
                  <a:srgbClr val="7030A0"/>
                </a:solidFill>
              </a:rPr>
              <a:t>What is the sentiment towards cycling in London?</a:t>
            </a:r>
            <a:endParaRPr sz="2258">
              <a:solidFill>
                <a:srgbClr val="7030A0"/>
              </a:solidFill>
            </a:endParaRPr>
          </a:p>
          <a:p>
            <a:pPr indent="0" lvl="0" marL="685800" rtl="0" algn="l">
              <a:lnSpc>
                <a:spcPct val="90000"/>
              </a:lnSpc>
              <a:spcBef>
                <a:spcPts val="1000"/>
              </a:spcBef>
              <a:spcAft>
                <a:spcPts val="0"/>
              </a:spcAft>
              <a:buNone/>
            </a:pPr>
            <a:r>
              <a:t/>
            </a:r>
            <a:endParaRPr>
              <a:solidFill>
                <a:srgbClr val="7030A0"/>
              </a:solidFill>
            </a:endParaRPr>
          </a:p>
          <a:p>
            <a:pPr indent="228600" lvl="0" marL="685800" rtl="0" algn="l">
              <a:lnSpc>
                <a:spcPct val="90000"/>
              </a:lnSpc>
              <a:spcBef>
                <a:spcPts val="1000"/>
              </a:spcBef>
              <a:spcAft>
                <a:spcPts val="0"/>
              </a:spcAft>
              <a:buNone/>
            </a:pPr>
            <a:r>
              <a:rPr lang="en-US"/>
              <a:t>Conclusion</a:t>
            </a:r>
            <a:endParaRPr/>
          </a:p>
        </p:txBody>
      </p:sp>
      <p:sp>
        <p:nvSpPr>
          <p:cNvPr id="96" name="Google Shape;96;p2"/>
          <p:cNvSpPr/>
          <p:nvPr/>
        </p:nvSpPr>
        <p:spPr>
          <a:xfrm>
            <a:off x="0" y="6492875"/>
            <a:ext cx="12192000" cy="365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2"/>
          <p:cNvSpPr/>
          <p:nvPr/>
        </p:nvSpPr>
        <p:spPr>
          <a:xfrm>
            <a:off x="1141850" y="1525125"/>
            <a:ext cx="421500" cy="365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txBox="1"/>
          <p:nvPr/>
        </p:nvSpPr>
        <p:spPr>
          <a:xfrm>
            <a:off x="1203125" y="1507575"/>
            <a:ext cx="20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lt1"/>
                </a:solidFill>
                <a:latin typeface="Calibri"/>
                <a:ea typeface="Calibri"/>
                <a:cs typeface="Calibri"/>
                <a:sym typeface="Calibri"/>
              </a:rPr>
              <a:t>1</a:t>
            </a:r>
            <a:endParaRPr b="1">
              <a:solidFill>
                <a:schemeClr val="lt1"/>
              </a:solidFill>
              <a:latin typeface="Calibri"/>
              <a:ea typeface="Calibri"/>
              <a:cs typeface="Calibri"/>
              <a:sym typeface="Calibri"/>
            </a:endParaRPr>
          </a:p>
        </p:txBody>
      </p:sp>
      <p:sp>
        <p:nvSpPr>
          <p:cNvPr id="99" name="Google Shape;99;p2"/>
          <p:cNvSpPr/>
          <p:nvPr/>
        </p:nvSpPr>
        <p:spPr>
          <a:xfrm>
            <a:off x="1141850" y="2053025"/>
            <a:ext cx="421500" cy="365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txBox="1"/>
          <p:nvPr/>
        </p:nvSpPr>
        <p:spPr>
          <a:xfrm>
            <a:off x="1203125" y="2035475"/>
            <a:ext cx="20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lt1"/>
                </a:solidFill>
                <a:latin typeface="Calibri"/>
                <a:ea typeface="Calibri"/>
                <a:cs typeface="Calibri"/>
                <a:sym typeface="Calibri"/>
              </a:rPr>
              <a:t>2</a:t>
            </a:r>
            <a:endParaRPr b="1">
              <a:solidFill>
                <a:schemeClr val="lt1"/>
              </a:solidFill>
              <a:latin typeface="Calibri"/>
              <a:ea typeface="Calibri"/>
              <a:cs typeface="Calibri"/>
              <a:sym typeface="Calibri"/>
            </a:endParaRPr>
          </a:p>
        </p:txBody>
      </p:sp>
      <p:sp>
        <p:nvSpPr>
          <p:cNvPr id="101" name="Google Shape;101;p2"/>
          <p:cNvSpPr/>
          <p:nvPr/>
        </p:nvSpPr>
        <p:spPr>
          <a:xfrm>
            <a:off x="1141850" y="2688125"/>
            <a:ext cx="421500" cy="365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txBox="1"/>
          <p:nvPr/>
        </p:nvSpPr>
        <p:spPr>
          <a:xfrm>
            <a:off x="1203125" y="2670575"/>
            <a:ext cx="20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lt1"/>
                </a:solidFill>
                <a:latin typeface="Calibri"/>
                <a:ea typeface="Calibri"/>
                <a:cs typeface="Calibri"/>
                <a:sym typeface="Calibri"/>
              </a:rPr>
              <a:t>3</a:t>
            </a:r>
            <a:endParaRPr b="1">
              <a:solidFill>
                <a:schemeClr val="lt1"/>
              </a:solidFill>
              <a:latin typeface="Calibri"/>
              <a:ea typeface="Calibri"/>
              <a:cs typeface="Calibri"/>
              <a:sym typeface="Calibri"/>
            </a:endParaRPr>
          </a:p>
        </p:txBody>
      </p:sp>
      <p:sp>
        <p:nvSpPr>
          <p:cNvPr id="103" name="Google Shape;103;p2"/>
          <p:cNvSpPr/>
          <p:nvPr/>
        </p:nvSpPr>
        <p:spPr>
          <a:xfrm>
            <a:off x="1141850" y="5476450"/>
            <a:ext cx="421500" cy="365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txBox="1"/>
          <p:nvPr/>
        </p:nvSpPr>
        <p:spPr>
          <a:xfrm>
            <a:off x="1203125" y="5458900"/>
            <a:ext cx="20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lt1"/>
                </a:solidFill>
                <a:latin typeface="Calibri"/>
                <a:ea typeface="Calibri"/>
                <a:cs typeface="Calibri"/>
                <a:sym typeface="Calibri"/>
              </a:rPr>
              <a:t>4</a:t>
            </a:r>
            <a:endParaRPr b="1">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5" name="Shape 395"/>
        <p:cNvGrpSpPr/>
        <p:nvPr/>
      </p:nvGrpSpPr>
      <p:grpSpPr>
        <a:xfrm>
          <a:off x="0" y="0"/>
          <a:ext cx="0" cy="0"/>
          <a:chOff x="0" y="0"/>
          <a:chExt cx="0" cy="0"/>
        </a:xfrm>
      </p:grpSpPr>
      <p:sp>
        <p:nvSpPr>
          <p:cNvPr id="396" name="Google Shape;396;g143db9809b7_0_139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Code considerations</a:t>
            </a:r>
            <a:endParaRPr/>
          </a:p>
        </p:txBody>
      </p:sp>
      <p:sp>
        <p:nvSpPr>
          <p:cNvPr id="397" name="Google Shape;397;g143db9809b7_0_139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rPr lang="en-US"/>
              <a:t>When analysing the aggregated data (central, inner, outer London), the trends are thrown off by the central London dataset due to the higher number of observations in this dataset in comparison to inner and outer London.</a:t>
            </a:r>
            <a:endParaRPr/>
          </a:p>
          <a:p>
            <a:pPr indent="-381000" lvl="1" marL="914400" rtl="0" algn="l">
              <a:lnSpc>
                <a:spcPct val="100000"/>
              </a:lnSpc>
              <a:spcBef>
                <a:spcPts val="0"/>
              </a:spcBef>
              <a:spcAft>
                <a:spcPts val="0"/>
              </a:spcAft>
              <a:buSzPts val="2400"/>
              <a:buChar char="○"/>
            </a:pPr>
            <a:r>
              <a:rPr lang="en-US">
                <a:latin typeface="Arial"/>
                <a:ea typeface="Arial"/>
                <a:cs typeface="Arial"/>
                <a:sym typeface="Arial"/>
              </a:rPr>
              <a:t>We decided to split the analysis by the three regions in London. This is in line with TfL’s spatial strategy of looking at each of the regions individually due to the different concerns in each region. </a:t>
            </a:r>
            <a:endParaRPr/>
          </a:p>
          <a:p>
            <a:pPr indent="-406400" lvl="0" marL="457200" rtl="0" algn="l">
              <a:spcBef>
                <a:spcPts val="0"/>
              </a:spcBef>
              <a:spcAft>
                <a:spcPts val="0"/>
              </a:spcAft>
              <a:buSzPts val="2800"/>
              <a:buChar char="●"/>
            </a:pPr>
            <a:r>
              <a:rPr lang="en-US"/>
              <a:t>There were many values for ‘Weather.’ Therefore, the analysis was limited to those values with 1000 or more observations.</a:t>
            </a:r>
            <a:endParaRPr/>
          </a:p>
          <a:p>
            <a:pPr indent="0" lvl="0" marL="457200" rtl="0" algn="l">
              <a:spcBef>
                <a:spcPts val="1000"/>
              </a:spcBef>
              <a:spcAft>
                <a:spcPts val="0"/>
              </a:spcAft>
              <a:buNone/>
            </a:pPr>
            <a:r>
              <a:t/>
            </a:r>
            <a:endParaRPr/>
          </a:p>
        </p:txBody>
      </p:sp>
      <p:sp>
        <p:nvSpPr>
          <p:cNvPr id="398" name="Google Shape;398;g143db9809b7_0_1390"/>
          <p:cNvSpPr/>
          <p:nvPr/>
        </p:nvSpPr>
        <p:spPr>
          <a:xfrm>
            <a:off x="0" y="6492875"/>
            <a:ext cx="12192000" cy="365100"/>
          </a:xfrm>
          <a:prstGeom prst="rect">
            <a:avLst/>
          </a:prstGeom>
          <a:solidFill>
            <a:srgbClr val="1482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1458824cd9a_1_1"/>
          <p:cNvSpPr txBox="1"/>
          <p:nvPr>
            <p:ph type="title"/>
          </p:nvPr>
        </p:nvSpPr>
        <p:spPr>
          <a:xfrm>
            <a:off x="838200" y="365125"/>
            <a:ext cx="11353800" cy="1111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rgbClr val="3F3F3F"/>
              </a:buClr>
              <a:buSzPts val="4700"/>
              <a:buFont typeface="Avenir"/>
              <a:buNone/>
            </a:pPr>
            <a:r>
              <a:rPr lang="en-US" sz="3500"/>
              <a:t>There are more cyclists in Q2 and Q3 (Apr-Sep) of each year</a:t>
            </a:r>
            <a:endParaRPr sz="3500"/>
          </a:p>
        </p:txBody>
      </p:sp>
      <p:sp>
        <p:nvSpPr>
          <p:cNvPr id="404" name="Google Shape;404;g1458824cd9a_1_1"/>
          <p:cNvSpPr/>
          <p:nvPr/>
        </p:nvSpPr>
        <p:spPr>
          <a:xfrm>
            <a:off x="0" y="6400800"/>
            <a:ext cx="12192000" cy="457200"/>
          </a:xfrm>
          <a:prstGeom prst="rect">
            <a:avLst/>
          </a:prstGeom>
          <a:solidFill>
            <a:srgbClr val="1482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405" name="Google Shape;405;g1458824cd9a_1_1"/>
          <p:cNvPicPr preferRelativeResize="0"/>
          <p:nvPr/>
        </p:nvPicPr>
        <p:blipFill>
          <a:blip r:embed="rId3">
            <a:alphaModFix/>
          </a:blip>
          <a:stretch>
            <a:fillRect/>
          </a:stretch>
        </p:blipFill>
        <p:spPr>
          <a:xfrm>
            <a:off x="152400" y="1476700"/>
            <a:ext cx="11755351" cy="4584651"/>
          </a:xfrm>
          <a:prstGeom prst="rect">
            <a:avLst/>
          </a:prstGeom>
          <a:noFill/>
          <a:ln>
            <a:noFill/>
          </a:ln>
        </p:spPr>
      </p:pic>
      <p:sp>
        <p:nvSpPr>
          <p:cNvPr id="406" name="Google Shape;406;g1458824cd9a_1_1"/>
          <p:cNvSpPr txBox="1"/>
          <p:nvPr/>
        </p:nvSpPr>
        <p:spPr>
          <a:xfrm>
            <a:off x="10583325" y="1530350"/>
            <a:ext cx="1209600" cy="1046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accent1"/>
                </a:solidFill>
                <a:latin typeface="Calibri"/>
                <a:ea typeface="Calibri"/>
                <a:cs typeface="Calibri"/>
                <a:sym typeface="Calibri"/>
              </a:rPr>
              <a:t>Q1: Jan-Mar</a:t>
            </a:r>
            <a:endParaRPr b="1">
              <a:solidFill>
                <a:schemeClr val="accent1"/>
              </a:solidFill>
              <a:latin typeface="Calibri"/>
              <a:ea typeface="Calibri"/>
              <a:cs typeface="Calibri"/>
              <a:sym typeface="Calibri"/>
            </a:endParaRPr>
          </a:p>
          <a:p>
            <a:pPr indent="0" lvl="0" marL="0" rtl="0" algn="l">
              <a:spcBef>
                <a:spcPts val="0"/>
              </a:spcBef>
              <a:spcAft>
                <a:spcPts val="0"/>
              </a:spcAft>
              <a:buNone/>
            </a:pPr>
            <a:r>
              <a:rPr b="1" lang="en-US">
                <a:solidFill>
                  <a:schemeClr val="accent2"/>
                </a:solidFill>
                <a:latin typeface="Calibri"/>
                <a:ea typeface="Calibri"/>
                <a:cs typeface="Calibri"/>
                <a:sym typeface="Calibri"/>
              </a:rPr>
              <a:t>Q2: Apr-Jun</a:t>
            </a:r>
            <a:endParaRPr b="1">
              <a:solidFill>
                <a:schemeClr val="accent2"/>
              </a:solidFill>
              <a:latin typeface="Calibri"/>
              <a:ea typeface="Calibri"/>
              <a:cs typeface="Calibri"/>
              <a:sym typeface="Calibri"/>
            </a:endParaRPr>
          </a:p>
          <a:p>
            <a:pPr indent="0" lvl="0" marL="0" rtl="0" algn="l">
              <a:spcBef>
                <a:spcPts val="0"/>
              </a:spcBef>
              <a:spcAft>
                <a:spcPts val="0"/>
              </a:spcAft>
              <a:buNone/>
            </a:pPr>
            <a:r>
              <a:rPr b="1" lang="en-US">
                <a:solidFill>
                  <a:schemeClr val="accent6"/>
                </a:solidFill>
                <a:latin typeface="Calibri"/>
                <a:ea typeface="Calibri"/>
                <a:cs typeface="Calibri"/>
                <a:sym typeface="Calibri"/>
              </a:rPr>
              <a:t>Q3: Jul-Sep</a:t>
            </a:r>
            <a:endParaRPr b="1">
              <a:solidFill>
                <a:schemeClr val="accent6"/>
              </a:solidFill>
              <a:latin typeface="Calibri"/>
              <a:ea typeface="Calibri"/>
              <a:cs typeface="Calibri"/>
              <a:sym typeface="Calibri"/>
            </a:endParaRPr>
          </a:p>
          <a:p>
            <a:pPr indent="0" lvl="0" marL="0" rtl="0" algn="l">
              <a:spcBef>
                <a:spcPts val="0"/>
              </a:spcBef>
              <a:spcAft>
                <a:spcPts val="0"/>
              </a:spcAft>
              <a:buNone/>
            </a:pPr>
            <a:r>
              <a:rPr b="1" lang="en-US">
                <a:solidFill>
                  <a:srgbClr val="CC4125"/>
                </a:solidFill>
                <a:latin typeface="Calibri"/>
                <a:ea typeface="Calibri"/>
                <a:cs typeface="Calibri"/>
                <a:sym typeface="Calibri"/>
              </a:rPr>
              <a:t>Q4: Oct-Dec</a:t>
            </a:r>
            <a:endParaRPr b="1">
              <a:solidFill>
                <a:srgbClr val="CC4125"/>
              </a:solidFill>
              <a:latin typeface="Calibri"/>
              <a:ea typeface="Calibri"/>
              <a:cs typeface="Calibri"/>
              <a:sym typeface="Calibri"/>
            </a:endParaRPr>
          </a:p>
        </p:txBody>
      </p:sp>
      <p:sp>
        <p:nvSpPr>
          <p:cNvPr id="407" name="Google Shape;407;g1458824cd9a_1_1"/>
          <p:cNvSpPr txBox="1"/>
          <p:nvPr/>
        </p:nvSpPr>
        <p:spPr>
          <a:xfrm>
            <a:off x="1984725" y="6000600"/>
            <a:ext cx="148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Central London</a:t>
            </a:r>
            <a:endParaRPr>
              <a:latin typeface="Calibri"/>
              <a:ea typeface="Calibri"/>
              <a:cs typeface="Calibri"/>
              <a:sym typeface="Calibri"/>
            </a:endParaRPr>
          </a:p>
        </p:txBody>
      </p:sp>
      <p:sp>
        <p:nvSpPr>
          <p:cNvPr id="408" name="Google Shape;408;g1458824cd9a_1_1"/>
          <p:cNvSpPr txBox="1"/>
          <p:nvPr/>
        </p:nvSpPr>
        <p:spPr>
          <a:xfrm>
            <a:off x="5738525" y="6061350"/>
            <a:ext cx="148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Inner </a:t>
            </a:r>
            <a:r>
              <a:rPr lang="en-US">
                <a:latin typeface="Calibri"/>
                <a:ea typeface="Calibri"/>
                <a:cs typeface="Calibri"/>
                <a:sym typeface="Calibri"/>
              </a:rPr>
              <a:t>London</a:t>
            </a:r>
            <a:endParaRPr>
              <a:latin typeface="Calibri"/>
              <a:ea typeface="Calibri"/>
              <a:cs typeface="Calibri"/>
              <a:sym typeface="Calibri"/>
            </a:endParaRPr>
          </a:p>
        </p:txBody>
      </p:sp>
      <p:sp>
        <p:nvSpPr>
          <p:cNvPr id="409" name="Google Shape;409;g1458824cd9a_1_1"/>
          <p:cNvSpPr txBox="1"/>
          <p:nvPr/>
        </p:nvSpPr>
        <p:spPr>
          <a:xfrm>
            <a:off x="9331425" y="6061350"/>
            <a:ext cx="148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Outer </a:t>
            </a:r>
            <a:r>
              <a:rPr lang="en-US">
                <a:latin typeface="Calibri"/>
                <a:ea typeface="Calibri"/>
                <a:cs typeface="Calibri"/>
                <a:sym typeface="Calibri"/>
              </a:rPr>
              <a:t>London</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446c3b2310_0_204"/>
          <p:cNvSpPr txBox="1"/>
          <p:nvPr>
            <p:ph type="title"/>
          </p:nvPr>
        </p:nvSpPr>
        <p:spPr>
          <a:xfrm>
            <a:off x="838200" y="365125"/>
            <a:ext cx="10515600" cy="132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Avenir"/>
              <a:buNone/>
            </a:pPr>
            <a:r>
              <a:rPr lang="en-US" sz="3600"/>
              <a:t>People tend to cycle more in good weather </a:t>
            </a:r>
            <a:endParaRPr sz="3600"/>
          </a:p>
          <a:p>
            <a:pPr indent="0" lvl="0" marL="0" rtl="0" algn="l">
              <a:lnSpc>
                <a:spcPct val="90000"/>
              </a:lnSpc>
              <a:spcBef>
                <a:spcPts val="0"/>
              </a:spcBef>
              <a:spcAft>
                <a:spcPts val="0"/>
              </a:spcAft>
              <a:buClr>
                <a:srgbClr val="3F3F3F"/>
              </a:buClr>
              <a:buSzPts val="4700"/>
              <a:buFont typeface="Avenir"/>
              <a:buNone/>
            </a:pPr>
            <a:r>
              <a:rPr lang="en-US" sz="3600"/>
              <a:t>(generally dry, sunny, fine)</a:t>
            </a:r>
            <a:endParaRPr sz="3600"/>
          </a:p>
        </p:txBody>
      </p:sp>
      <p:sp>
        <p:nvSpPr>
          <p:cNvPr id="415" name="Google Shape;415;g1446c3b2310_0_204"/>
          <p:cNvSpPr/>
          <p:nvPr/>
        </p:nvSpPr>
        <p:spPr>
          <a:xfrm>
            <a:off x="0" y="6400800"/>
            <a:ext cx="12192000" cy="457200"/>
          </a:xfrm>
          <a:prstGeom prst="rect">
            <a:avLst/>
          </a:prstGeom>
          <a:solidFill>
            <a:srgbClr val="1482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416" name="Google Shape;416;g1446c3b2310_0_204"/>
          <p:cNvPicPr preferRelativeResize="0"/>
          <p:nvPr/>
        </p:nvPicPr>
        <p:blipFill rotWithShape="1">
          <a:blip r:embed="rId3">
            <a:alphaModFix/>
          </a:blip>
          <a:srcRect b="0" l="0" r="0" t="0"/>
          <a:stretch/>
        </p:blipFill>
        <p:spPr>
          <a:xfrm>
            <a:off x="405800" y="2209800"/>
            <a:ext cx="3813175" cy="4048125"/>
          </a:xfrm>
          <a:prstGeom prst="rect">
            <a:avLst/>
          </a:prstGeom>
          <a:noFill/>
          <a:ln>
            <a:noFill/>
          </a:ln>
        </p:spPr>
      </p:pic>
      <p:pic>
        <p:nvPicPr>
          <p:cNvPr id="417" name="Google Shape;417;g1446c3b2310_0_204"/>
          <p:cNvPicPr preferRelativeResize="0"/>
          <p:nvPr/>
        </p:nvPicPr>
        <p:blipFill rotWithShape="1">
          <a:blip r:embed="rId4">
            <a:alphaModFix/>
          </a:blip>
          <a:srcRect b="0" l="0" r="0" t="0"/>
          <a:stretch/>
        </p:blipFill>
        <p:spPr>
          <a:xfrm>
            <a:off x="4473950" y="2209800"/>
            <a:ext cx="3998374" cy="4048125"/>
          </a:xfrm>
          <a:prstGeom prst="rect">
            <a:avLst/>
          </a:prstGeom>
          <a:noFill/>
          <a:ln>
            <a:noFill/>
          </a:ln>
        </p:spPr>
      </p:pic>
      <p:pic>
        <p:nvPicPr>
          <p:cNvPr id="418" name="Google Shape;418;g1446c3b2310_0_204"/>
          <p:cNvPicPr preferRelativeResize="0"/>
          <p:nvPr/>
        </p:nvPicPr>
        <p:blipFill rotWithShape="1">
          <a:blip r:embed="rId5">
            <a:alphaModFix/>
          </a:blip>
          <a:srcRect b="0" l="0" r="0" t="0"/>
          <a:stretch/>
        </p:blipFill>
        <p:spPr>
          <a:xfrm>
            <a:off x="8727300" y="2209800"/>
            <a:ext cx="3297576" cy="4048125"/>
          </a:xfrm>
          <a:prstGeom prst="rect">
            <a:avLst/>
          </a:prstGeom>
          <a:noFill/>
          <a:ln>
            <a:noFill/>
          </a:ln>
        </p:spPr>
      </p:pic>
      <p:sp>
        <p:nvSpPr>
          <p:cNvPr id="419" name="Google Shape;419;g1446c3b2310_0_204"/>
          <p:cNvSpPr txBox="1"/>
          <p:nvPr/>
        </p:nvSpPr>
        <p:spPr>
          <a:xfrm>
            <a:off x="1608975" y="1962150"/>
            <a:ext cx="20955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Avenir"/>
                <a:ea typeface="Avenir"/>
                <a:cs typeface="Avenir"/>
                <a:sym typeface="Avenir"/>
              </a:rPr>
              <a:t>Central London</a:t>
            </a:r>
            <a:endParaRPr sz="1000">
              <a:latin typeface="Avenir"/>
              <a:ea typeface="Avenir"/>
              <a:cs typeface="Avenir"/>
              <a:sym typeface="Avenir"/>
            </a:endParaRPr>
          </a:p>
        </p:txBody>
      </p:sp>
      <p:sp>
        <p:nvSpPr>
          <p:cNvPr id="420" name="Google Shape;420;g1446c3b2310_0_204"/>
          <p:cNvSpPr txBox="1"/>
          <p:nvPr/>
        </p:nvSpPr>
        <p:spPr>
          <a:xfrm>
            <a:off x="5712325" y="1962150"/>
            <a:ext cx="20955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Avenir"/>
                <a:ea typeface="Avenir"/>
                <a:cs typeface="Avenir"/>
                <a:sym typeface="Avenir"/>
              </a:rPr>
              <a:t>Inner London</a:t>
            </a:r>
            <a:endParaRPr sz="1000">
              <a:latin typeface="Avenir"/>
              <a:ea typeface="Avenir"/>
              <a:cs typeface="Avenir"/>
              <a:sym typeface="Avenir"/>
            </a:endParaRPr>
          </a:p>
        </p:txBody>
      </p:sp>
      <p:sp>
        <p:nvSpPr>
          <p:cNvPr id="421" name="Google Shape;421;g1446c3b2310_0_204"/>
          <p:cNvSpPr txBox="1"/>
          <p:nvPr/>
        </p:nvSpPr>
        <p:spPr>
          <a:xfrm>
            <a:off x="9301175" y="1962150"/>
            <a:ext cx="20955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Avenir"/>
                <a:ea typeface="Avenir"/>
                <a:cs typeface="Avenir"/>
                <a:sym typeface="Avenir"/>
              </a:rPr>
              <a:t>Outer London</a:t>
            </a:r>
            <a:endParaRPr sz="1000">
              <a:latin typeface="Avenir"/>
              <a:ea typeface="Avenir"/>
              <a:cs typeface="Avenir"/>
              <a:sym typeface="Avenir"/>
            </a:endParaRPr>
          </a:p>
        </p:txBody>
      </p:sp>
      <p:sp>
        <p:nvSpPr>
          <p:cNvPr id="422" name="Google Shape;422;g1446c3b2310_0_204"/>
          <p:cNvSpPr txBox="1"/>
          <p:nvPr/>
        </p:nvSpPr>
        <p:spPr>
          <a:xfrm>
            <a:off x="727675" y="6062100"/>
            <a:ext cx="369600" cy="307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Avenir"/>
                <a:ea typeface="Avenir"/>
                <a:cs typeface="Avenir"/>
                <a:sym typeface="Avenir"/>
              </a:rPr>
              <a:t>Dry</a:t>
            </a:r>
            <a:endParaRPr sz="800">
              <a:latin typeface="Avenir"/>
              <a:ea typeface="Avenir"/>
              <a:cs typeface="Avenir"/>
              <a:sym typeface="Avenir"/>
            </a:endParaRPr>
          </a:p>
        </p:txBody>
      </p:sp>
      <p:sp>
        <p:nvSpPr>
          <p:cNvPr id="423" name="Google Shape;423;g1446c3b2310_0_204"/>
          <p:cNvSpPr txBox="1"/>
          <p:nvPr/>
        </p:nvSpPr>
        <p:spPr>
          <a:xfrm>
            <a:off x="1239375" y="6062100"/>
            <a:ext cx="369600" cy="307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Avenir"/>
                <a:ea typeface="Avenir"/>
                <a:cs typeface="Avenir"/>
                <a:sym typeface="Avenir"/>
              </a:rPr>
              <a:t>Wet</a:t>
            </a:r>
            <a:endParaRPr sz="800">
              <a:latin typeface="Avenir"/>
              <a:ea typeface="Avenir"/>
              <a:cs typeface="Avenir"/>
              <a:sym typeface="Avenir"/>
            </a:endParaRPr>
          </a:p>
        </p:txBody>
      </p:sp>
      <p:sp>
        <p:nvSpPr>
          <p:cNvPr id="424" name="Google Shape;424;g1446c3b2310_0_204"/>
          <p:cNvSpPr txBox="1"/>
          <p:nvPr/>
        </p:nvSpPr>
        <p:spPr>
          <a:xfrm>
            <a:off x="1680175" y="6062100"/>
            <a:ext cx="462900" cy="307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Avenir"/>
                <a:ea typeface="Avenir"/>
                <a:cs typeface="Avenir"/>
                <a:sym typeface="Avenir"/>
              </a:rPr>
              <a:t>Rain</a:t>
            </a:r>
            <a:endParaRPr sz="800">
              <a:latin typeface="Avenir"/>
              <a:ea typeface="Avenir"/>
              <a:cs typeface="Avenir"/>
              <a:sym typeface="Avenir"/>
            </a:endParaRPr>
          </a:p>
        </p:txBody>
      </p:sp>
      <p:sp>
        <p:nvSpPr>
          <p:cNvPr id="425" name="Google Shape;425;g1446c3b2310_0_204"/>
          <p:cNvSpPr txBox="1"/>
          <p:nvPr/>
        </p:nvSpPr>
        <p:spPr>
          <a:xfrm>
            <a:off x="2214275" y="6062100"/>
            <a:ext cx="462900" cy="307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Avenir"/>
                <a:ea typeface="Avenir"/>
                <a:cs typeface="Avenir"/>
                <a:sym typeface="Avenir"/>
              </a:rPr>
              <a:t>Fine</a:t>
            </a:r>
            <a:endParaRPr sz="800">
              <a:latin typeface="Avenir"/>
              <a:ea typeface="Avenir"/>
              <a:cs typeface="Avenir"/>
              <a:sym typeface="Avenir"/>
            </a:endParaRPr>
          </a:p>
        </p:txBody>
      </p:sp>
      <p:sp>
        <p:nvSpPr>
          <p:cNvPr id="426" name="Google Shape;426;g1446c3b2310_0_204"/>
          <p:cNvSpPr txBox="1"/>
          <p:nvPr/>
        </p:nvSpPr>
        <p:spPr>
          <a:xfrm>
            <a:off x="2677175" y="6062100"/>
            <a:ext cx="585900" cy="307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Avenir"/>
                <a:ea typeface="Avenir"/>
                <a:cs typeface="Avenir"/>
                <a:sym typeface="Avenir"/>
              </a:rPr>
              <a:t>Drizzle</a:t>
            </a:r>
            <a:endParaRPr sz="800">
              <a:latin typeface="Avenir"/>
              <a:ea typeface="Avenir"/>
              <a:cs typeface="Avenir"/>
              <a:sym typeface="Avenir"/>
            </a:endParaRPr>
          </a:p>
        </p:txBody>
      </p:sp>
      <p:sp>
        <p:nvSpPr>
          <p:cNvPr id="427" name="Google Shape;427;g1446c3b2310_0_204"/>
          <p:cNvSpPr txBox="1"/>
          <p:nvPr/>
        </p:nvSpPr>
        <p:spPr>
          <a:xfrm>
            <a:off x="3176475" y="6062100"/>
            <a:ext cx="528000" cy="307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Avenir"/>
                <a:ea typeface="Avenir"/>
                <a:cs typeface="Avenir"/>
                <a:sym typeface="Avenir"/>
              </a:rPr>
              <a:t>Cloudy</a:t>
            </a:r>
            <a:endParaRPr sz="800">
              <a:latin typeface="Avenir"/>
              <a:ea typeface="Avenir"/>
              <a:cs typeface="Avenir"/>
              <a:sym typeface="Avenir"/>
            </a:endParaRPr>
          </a:p>
        </p:txBody>
      </p:sp>
      <p:sp>
        <p:nvSpPr>
          <p:cNvPr id="428" name="Google Shape;428;g1446c3b2310_0_204"/>
          <p:cNvSpPr txBox="1"/>
          <p:nvPr/>
        </p:nvSpPr>
        <p:spPr>
          <a:xfrm>
            <a:off x="3690975" y="6062100"/>
            <a:ext cx="528000" cy="307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Avenir"/>
                <a:ea typeface="Avenir"/>
                <a:cs typeface="Avenir"/>
                <a:sym typeface="Avenir"/>
              </a:rPr>
              <a:t>Sunny</a:t>
            </a:r>
            <a:endParaRPr sz="800">
              <a:latin typeface="Avenir"/>
              <a:ea typeface="Avenir"/>
              <a:cs typeface="Avenir"/>
              <a:sym typeface="Avenir"/>
            </a:endParaRPr>
          </a:p>
        </p:txBody>
      </p:sp>
      <p:sp>
        <p:nvSpPr>
          <p:cNvPr id="429" name="Google Shape;429;g1446c3b2310_0_204"/>
          <p:cNvSpPr txBox="1"/>
          <p:nvPr/>
        </p:nvSpPr>
        <p:spPr>
          <a:xfrm>
            <a:off x="4785325" y="6062100"/>
            <a:ext cx="369600" cy="307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Avenir"/>
                <a:ea typeface="Avenir"/>
                <a:cs typeface="Avenir"/>
                <a:sym typeface="Avenir"/>
              </a:rPr>
              <a:t>Dry</a:t>
            </a:r>
            <a:endParaRPr sz="800">
              <a:latin typeface="Avenir"/>
              <a:ea typeface="Avenir"/>
              <a:cs typeface="Avenir"/>
              <a:sym typeface="Avenir"/>
            </a:endParaRPr>
          </a:p>
        </p:txBody>
      </p:sp>
      <p:sp>
        <p:nvSpPr>
          <p:cNvPr id="430" name="Google Shape;430;g1446c3b2310_0_204"/>
          <p:cNvSpPr txBox="1"/>
          <p:nvPr/>
        </p:nvSpPr>
        <p:spPr>
          <a:xfrm>
            <a:off x="5401800" y="6062100"/>
            <a:ext cx="369600" cy="307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Avenir"/>
                <a:ea typeface="Avenir"/>
                <a:cs typeface="Avenir"/>
                <a:sym typeface="Avenir"/>
              </a:rPr>
              <a:t>Wet</a:t>
            </a:r>
            <a:endParaRPr sz="800">
              <a:latin typeface="Avenir"/>
              <a:ea typeface="Avenir"/>
              <a:cs typeface="Avenir"/>
              <a:sym typeface="Avenir"/>
            </a:endParaRPr>
          </a:p>
        </p:txBody>
      </p:sp>
      <p:sp>
        <p:nvSpPr>
          <p:cNvPr id="431" name="Google Shape;431;g1446c3b2310_0_204"/>
          <p:cNvSpPr txBox="1"/>
          <p:nvPr/>
        </p:nvSpPr>
        <p:spPr>
          <a:xfrm>
            <a:off x="6018275" y="6062100"/>
            <a:ext cx="528000" cy="307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Avenir"/>
                <a:ea typeface="Avenir"/>
                <a:cs typeface="Avenir"/>
                <a:sym typeface="Avenir"/>
              </a:rPr>
              <a:t>Sunny</a:t>
            </a:r>
            <a:endParaRPr sz="800">
              <a:latin typeface="Avenir"/>
              <a:ea typeface="Avenir"/>
              <a:cs typeface="Avenir"/>
              <a:sym typeface="Avenir"/>
            </a:endParaRPr>
          </a:p>
        </p:txBody>
      </p:sp>
      <p:sp>
        <p:nvSpPr>
          <p:cNvPr id="432" name="Google Shape;432;g1446c3b2310_0_204"/>
          <p:cNvSpPr txBox="1"/>
          <p:nvPr/>
        </p:nvSpPr>
        <p:spPr>
          <a:xfrm>
            <a:off x="6546275" y="6062100"/>
            <a:ext cx="664200" cy="307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Avenir"/>
                <a:ea typeface="Avenir"/>
                <a:cs typeface="Avenir"/>
                <a:sym typeface="Avenir"/>
              </a:rPr>
              <a:t>  Cloudy</a:t>
            </a:r>
            <a:endParaRPr sz="800">
              <a:latin typeface="Avenir"/>
              <a:ea typeface="Avenir"/>
              <a:cs typeface="Avenir"/>
              <a:sym typeface="Avenir"/>
            </a:endParaRPr>
          </a:p>
        </p:txBody>
      </p:sp>
      <p:sp>
        <p:nvSpPr>
          <p:cNvPr id="433" name="Google Shape;433;g1446c3b2310_0_204"/>
          <p:cNvSpPr txBox="1"/>
          <p:nvPr/>
        </p:nvSpPr>
        <p:spPr>
          <a:xfrm>
            <a:off x="7263075" y="6062100"/>
            <a:ext cx="462900" cy="307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Avenir"/>
                <a:ea typeface="Avenir"/>
                <a:cs typeface="Avenir"/>
                <a:sym typeface="Avenir"/>
              </a:rPr>
              <a:t>Rain</a:t>
            </a:r>
            <a:endParaRPr sz="800">
              <a:latin typeface="Avenir"/>
              <a:ea typeface="Avenir"/>
              <a:cs typeface="Avenir"/>
              <a:sym typeface="Avenir"/>
            </a:endParaRPr>
          </a:p>
        </p:txBody>
      </p:sp>
      <p:sp>
        <p:nvSpPr>
          <p:cNvPr id="434" name="Google Shape;434;g1446c3b2310_0_204"/>
          <p:cNvSpPr txBox="1"/>
          <p:nvPr/>
        </p:nvSpPr>
        <p:spPr>
          <a:xfrm>
            <a:off x="7910125" y="6062100"/>
            <a:ext cx="462900" cy="307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Avenir"/>
                <a:ea typeface="Avenir"/>
                <a:cs typeface="Avenir"/>
                <a:sym typeface="Avenir"/>
              </a:rPr>
              <a:t>Fine</a:t>
            </a:r>
            <a:endParaRPr sz="800">
              <a:latin typeface="Avenir"/>
              <a:ea typeface="Avenir"/>
              <a:cs typeface="Avenir"/>
              <a:sym typeface="Avenir"/>
            </a:endParaRPr>
          </a:p>
        </p:txBody>
      </p:sp>
      <p:sp>
        <p:nvSpPr>
          <p:cNvPr id="435" name="Google Shape;435;g1446c3b2310_0_204"/>
          <p:cNvSpPr txBox="1"/>
          <p:nvPr/>
        </p:nvSpPr>
        <p:spPr>
          <a:xfrm>
            <a:off x="9119200" y="6062100"/>
            <a:ext cx="369600" cy="307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Avenir"/>
                <a:ea typeface="Avenir"/>
                <a:cs typeface="Avenir"/>
                <a:sym typeface="Avenir"/>
              </a:rPr>
              <a:t>Dry</a:t>
            </a:r>
            <a:endParaRPr sz="800">
              <a:latin typeface="Avenir"/>
              <a:ea typeface="Avenir"/>
              <a:cs typeface="Avenir"/>
              <a:sym typeface="Avenir"/>
            </a:endParaRPr>
          </a:p>
        </p:txBody>
      </p:sp>
      <p:sp>
        <p:nvSpPr>
          <p:cNvPr id="436" name="Google Shape;436;g1446c3b2310_0_204"/>
          <p:cNvSpPr txBox="1"/>
          <p:nvPr/>
        </p:nvSpPr>
        <p:spPr>
          <a:xfrm>
            <a:off x="9887375" y="6062100"/>
            <a:ext cx="369600" cy="307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Avenir"/>
                <a:ea typeface="Avenir"/>
                <a:cs typeface="Avenir"/>
                <a:sym typeface="Avenir"/>
              </a:rPr>
              <a:t>Wet</a:t>
            </a:r>
            <a:endParaRPr sz="800">
              <a:latin typeface="Avenir"/>
              <a:ea typeface="Avenir"/>
              <a:cs typeface="Avenir"/>
              <a:sym typeface="Avenir"/>
            </a:endParaRPr>
          </a:p>
        </p:txBody>
      </p:sp>
      <p:sp>
        <p:nvSpPr>
          <p:cNvPr id="437" name="Google Shape;437;g1446c3b2310_0_204"/>
          <p:cNvSpPr txBox="1"/>
          <p:nvPr/>
        </p:nvSpPr>
        <p:spPr>
          <a:xfrm>
            <a:off x="10627675" y="6062100"/>
            <a:ext cx="528000" cy="307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Avenir"/>
                <a:ea typeface="Avenir"/>
                <a:cs typeface="Avenir"/>
                <a:sym typeface="Avenir"/>
              </a:rPr>
              <a:t>Sunny</a:t>
            </a:r>
            <a:endParaRPr sz="800">
              <a:latin typeface="Avenir"/>
              <a:ea typeface="Avenir"/>
              <a:cs typeface="Avenir"/>
              <a:sym typeface="Avenir"/>
            </a:endParaRPr>
          </a:p>
        </p:txBody>
      </p:sp>
      <p:sp>
        <p:nvSpPr>
          <p:cNvPr id="438" name="Google Shape;438;g1446c3b2310_0_204"/>
          <p:cNvSpPr txBox="1"/>
          <p:nvPr/>
        </p:nvSpPr>
        <p:spPr>
          <a:xfrm>
            <a:off x="11397525" y="6062100"/>
            <a:ext cx="462900" cy="307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Avenir"/>
                <a:ea typeface="Avenir"/>
                <a:cs typeface="Avenir"/>
                <a:sym typeface="Avenir"/>
              </a:rPr>
              <a:t>Fine</a:t>
            </a:r>
            <a:endParaRPr sz="800">
              <a:latin typeface="Avenir"/>
              <a:ea typeface="Avenir"/>
              <a:cs typeface="Avenir"/>
              <a:sym typeface="Avenir"/>
            </a:endParaRPr>
          </a:p>
        </p:txBody>
      </p:sp>
      <p:sp>
        <p:nvSpPr>
          <p:cNvPr id="439" name="Google Shape;439;g1446c3b2310_0_204"/>
          <p:cNvSpPr/>
          <p:nvPr/>
        </p:nvSpPr>
        <p:spPr>
          <a:xfrm>
            <a:off x="10291100" y="6153150"/>
            <a:ext cx="336600" cy="104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1446c3b2310_0_204"/>
          <p:cNvSpPr txBox="1"/>
          <p:nvPr/>
        </p:nvSpPr>
        <p:spPr>
          <a:xfrm>
            <a:off x="295275" y="2343150"/>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17.5</a:t>
            </a:r>
            <a:endParaRPr sz="700">
              <a:latin typeface="Avenir"/>
              <a:ea typeface="Avenir"/>
              <a:cs typeface="Avenir"/>
              <a:sym typeface="Avenir"/>
            </a:endParaRPr>
          </a:p>
        </p:txBody>
      </p:sp>
      <p:sp>
        <p:nvSpPr>
          <p:cNvPr id="441" name="Google Shape;441;g1446c3b2310_0_204"/>
          <p:cNvSpPr/>
          <p:nvPr/>
        </p:nvSpPr>
        <p:spPr>
          <a:xfrm>
            <a:off x="361950" y="3781425"/>
            <a:ext cx="142800" cy="762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1446c3b2310_0_204"/>
          <p:cNvSpPr/>
          <p:nvPr/>
        </p:nvSpPr>
        <p:spPr>
          <a:xfrm>
            <a:off x="4473950" y="3781425"/>
            <a:ext cx="142800" cy="762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1446c3b2310_0_204"/>
          <p:cNvSpPr/>
          <p:nvPr/>
        </p:nvSpPr>
        <p:spPr>
          <a:xfrm>
            <a:off x="8667750" y="3781425"/>
            <a:ext cx="142800" cy="762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1446c3b2310_0_204"/>
          <p:cNvSpPr txBox="1"/>
          <p:nvPr/>
        </p:nvSpPr>
        <p:spPr>
          <a:xfrm>
            <a:off x="295275" y="2819400"/>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15.0</a:t>
            </a:r>
            <a:endParaRPr sz="700">
              <a:latin typeface="Avenir"/>
              <a:ea typeface="Avenir"/>
              <a:cs typeface="Avenir"/>
              <a:sym typeface="Avenir"/>
            </a:endParaRPr>
          </a:p>
        </p:txBody>
      </p:sp>
      <p:sp>
        <p:nvSpPr>
          <p:cNvPr id="445" name="Google Shape;445;g1446c3b2310_0_204"/>
          <p:cNvSpPr txBox="1"/>
          <p:nvPr/>
        </p:nvSpPr>
        <p:spPr>
          <a:xfrm>
            <a:off x="295275" y="3362325"/>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12.5</a:t>
            </a:r>
            <a:endParaRPr sz="700">
              <a:latin typeface="Avenir"/>
              <a:ea typeface="Avenir"/>
              <a:cs typeface="Avenir"/>
              <a:sym typeface="Avenir"/>
            </a:endParaRPr>
          </a:p>
        </p:txBody>
      </p:sp>
      <p:sp>
        <p:nvSpPr>
          <p:cNvPr id="446" name="Google Shape;446;g1446c3b2310_0_204"/>
          <p:cNvSpPr txBox="1"/>
          <p:nvPr/>
        </p:nvSpPr>
        <p:spPr>
          <a:xfrm>
            <a:off x="295275" y="3905250"/>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10.0</a:t>
            </a:r>
            <a:endParaRPr sz="700">
              <a:latin typeface="Avenir"/>
              <a:ea typeface="Avenir"/>
              <a:cs typeface="Avenir"/>
              <a:sym typeface="Avenir"/>
            </a:endParaRPr>
          </a:p>
        </p:txBody>
      </p:sp>
      <p:sp>
        <p:nvSpPr>
          <p:cNvPr id="447" name="Google Shape;447;g1446c3b2310_0_204"/>
          <p:cNvSpPr txBox="1"/>
          <p:nvPr/>
        </p:nvSpPr>
        <p:spPr>
          <a:xfrm>
            <a:off x="295275" y="4371975"/>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7.5</a:t>
            </a:r>
            <a:endParaRPr sz="700">
              <a:latin typeface="Avenir"/>
              <a:ea typeface="Avenir"/>
              <a:cs typeface="Avenir"/>
              <a:sym typeface="Avenir"/>
            </a:endParaRPr>
          </a:p>
        </p:txBody>
      </p:sp>
      <p:sp>
        <p:nvSpPr>
          <p:cNvPr id="448" name="Google Shape;448;g1446c3b2310_0_204"/>
          <p:cNvSpPr txBox="1"/>
          <p:nvPr/>
        </p:nvSpPr>
        <p:spPr>
          <a:xfrm>
            <a:off x="295275" y="4881563"/>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5.0</a:t>
            </a:r>
            <a:endParaRPr sz="700">
              <a:latin typeface="Avenir"/>
              <a:ea typeface="Avenir"/>
              <a:cs typeface="Avenir"/>
              <a:sym typeface="Avenir"/>
            </a:endParaRPr>
          </a:p>
        </p:txBody>
      </p:sp>
      <p:sp>
        <p:nvSpPr>
          <p:cNvPr id="449" name="Google Shape;449;g1446c3b2310_0_204"/>
          <p:cNvSpPr txBox="1"/>
          <p:nvPr/>
        </p:nvSpPr>
        <p:spPr>
          <a:xfrm>
            <a:off x="295275" y="5386388"/>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2.5</a:t>
            </a:r>
            <a:endParaRPr sz="700">
              <a:latin typeface="Avenir"/>
              <a:ea typeface="Avenir"/>
              <a:cs typeface="Avenir"/>
              <a:sym typeface="Avenir"/>
            </a:endParaRPr>
          </a:p>
        </p:txBody>
      </p:sp>
      <p:sp>
        <p:nvSpPr>
          <p:cNvPr id="450" name="Google Shape;450;g1446c3b2310_0_204"/>
          <p:cNvSpPr txBox="1"/>
          <p:nvPr/>
        </p:nvSpPr>
        <p:spPr>
          <a:xfrm>
            <a:off x="277175" y="5800500"/>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0.0</a:t>
            </a:r>
            <a:endParaRPr sz="700">
              <a:latin typeface="Avenir"/>
              <a:ea typeface="Avenir"/>
              <a:cs typeface="Avenir"/>
              <a:sym typeface="Avenir"/>
            </a:endParaRPr>
          </a:p>
        </p:txBody>
      </p:sp>
      <p:sp>
        <p:nvSpPr>
          <p:cNvPr id="451" name="Google Shape;451;g1446c3b2310_0_204"/>
          <p:cNvSpPr txBox="1"/>
          <p:nvPr/>
        </p:nvSpPr>
        <p:spPr>
          <a:xfrm>
            <a:off x="4247150" y="2188550"/>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8</a:t>
            </a:r>
            <a:endParaRPr sz="700">
              <a:latin typeface="Avenir"/>
              <a:ea typeface="Avenir"/>
              <a:cs typeface="Avenir"/>
              <a:sym typeface="Avenir"/>
            </a:endParaRPr>
          </a:p>
        </p:txBody>
      </p:sp>
      <p:sp>
        <p:nvSpPr>
          <p:cNvPr id="452" name="Google Shape;452;g1446c3b2310_0_204"/>
          <p:cNvSpPr txBox="1"/>
          <p:nvPr/>
        </p:nvSpPr>
        <p:spPr>
          <a:xfrm>
            <a:off x="4247150" y="2613138"/>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7</a:t>
            </a:r>
            <a:endParaRPr sz="700">
              <a:latin typeface="Avenir"/>
              <a:ea typeface="Avenir"/>
              <a:cs typeface="Avenir"/>
              <a:sym typeface="Avenir"/>
            </a:endParaRPr>
          </a:p>
        </p:txBody>
      </p:sp>
      <p:sp>
        <p:nvSpPr>
          <p:cNvPr id="453" name="Google Shape;453;g1446c3b2310_0_204"/>
          <p:cNvSpPr txBox="1"/>
          <p:nvPr/>
        </p:nvSpPr>
        <p:spPr>
          <a:xfrm>
            <a:off x="4247150" y="3111900"/>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6</a:t>
            </a:r>
            <a:endParaRPr sz="700">
              <a:latin typeface="Avenir"/>
              <a:ea typeface="Avenir"/>
              <a:cs typeface="Avenir"/>
              <a:sym typeface="Avenir"/>
            </a:endParaRPr>
          </a:p>
        </p:txBody>
      </p:sp>
      <p:sp>
        <p:nvSpPr>
          <p:cNvPr id="454" name="Google Shape;454;g1446c3b2310_0_204"/>
          <p:cNvSpPr txBox="1"/>
          <p:nvPr/>
        </p:nvSpPr>
        <p:spPr>
          <a:xfrm>
            <a:off x="4247150" y="3543300"/>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5</a:t>
            </a:r>
            <a:endParaRPr sz="700">
              <a:latin typeface="Avenir"/>
              <a:ea typeface="Avenir"/>
              <a:cs typeface="Avenir"/>
              <a:sym typeface="Avenir"/>
            </a:endParaRPr>
          </a:p>
        </p:txBody>
      </p:sp>
      <p:sp>
        <p:nvSpPr>
          <p:cNvPr id="455" name="Google Shape;455;g1446c3b2310_0_204"/>
          <p:cNvSpPr txBox="1"/>
          <p:nvPr/>
        </p:nvSpPr>
        <p:spPr>
          <a:xfrm>
            <a:off x="4251225" y="5860675"/>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0</a:t>
            </a:r>
            <a:endParaRPr sz="700">
              <a:latin typeface="Avenir"/>
              <a:ea typeface="Avenir"/>
              <a:cs typeface="Avenir"/>
              <a:sym typeface="Avenir"/>
            </a:endParaRPr>
          </a:p>
        </p:txBody>
      </p:sp>
      <p:sp>
        <p:nvSpPr>
          <p:cNvPr id="456" name="Google Shape;456;g1446c3b2310_0_204"/>
          <p:cNvSpPr txBox="1"/>
          <p:nvPr/>
        </p:nvSpPr>
        <p:spPr>
          <a:xfrm>
            <a:off x="4247150" y="5458238"/>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1</a:t>
            </a:r>
            <a:endParaRPr sz="700">
              <a:latin typeface="Avenir"/>
              <a:ea typeface="Avenir"/>
              <a:cs typeface="Avenir"/>
              <a:sym typeface="Avenir"/>
            </a:endParaRPr>
          </a:p>
        </p:txBody>
      </p:sp>
      <p:sp>
        <p:nvSpPr>
          <p:cNvPr id="457" name="Google Shape;457;g1446c3b2310_0_204"/>
          <p:cNvSpPr txBox="1"/>
          <p:nvPr/>
        </p:nvSpPr>
        <p:spPr>
          <a:xfrm>
            <a:off x="4247150" y="4979500"/>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2</a:t>
            </a:r>
            <a:endParaRPr sz="700">
              <a:latin typeface="Avenir"/>
              <a:ea typeface="Avenir"/>
              <a:cs typeface="Avenir"/>
              <a:sym typeface="Avenir"/>
            </a:endParaRPr>
          </a:p>
        </p:txBody>
      </p:sp>
      <p:sp>
        <p:nvSpPr>
          <p:cNvPr id="458" name="Google Shape;458;g1446c3b2310_0_204"/>
          <p:cNvSpPr txBox="1"/>
          <p:nvPr/>
        </p:nvSpPr>
        <p:spPr>
          <a:xfrm>
            <a:off x="4247150" y="4500775"/>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3</a:t>
            </a:r>
            <a:endParaRPr sz="700">
              <a:latin typeface="Avenir"/>
              <a:ea typeface="Avenir"/>
              <a:cs typeface="Avenir"/>
              <a:sym typeface="Avenir"/>
            </a:endParaRPr>
          </a:p>
        </p:txBody>
      </p:sp>
      <p:sp>
        <p:nvSpPr>
          <p:cNvPr id="459" name="Google Shape;459;g1446c3b2310_0_204"/>
          <p:cNvSpPr txBox="1"/>
          <p:nvPr/>
        </p:nvSpPr>
        <p:spPr>
          <a:xfrm>
            <a:off x="4247150" y="4035238"/>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4</a:t>
            </a:r>
            <a:endParaRPr sz="700">
              <a:latin typeface="Avenir"/>
              <a:ea typeface="Avenir"/>
              <a:cs typeface="Avenir"/>
              <a:sym typeface="Avenir"/>
            </a:endParaRPr>
          </a:p>
        </p:txBody>
      </p:sp>
      <p:sp>
        <p:nvSpPr>
          <p:cNvPr id="460" name="Google Shape;460;g1446c3b2310_0_204"/>
          <p:cNvSpPr txBox="1"/>
          <p:nvPr/>
        </p:nvSpPr>
        <p:spPr>
          <a:xfrm>
            <a:off x="8554350" y="2442950"/>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1.6</a:t>
            </a:r>
            <a:endParaRPr sz="700">
              <a:latin typeface="Avenir"/>
              <a:ea typeface="Avenir"/>
              <a:cs typeface="Avenir"/>
              <a:sym typeface="Avenir"/>
            </a:endParaRPr>
          </a:p>
        </p:txBody>
      </p:sp>
      <p:sp>
        <p:nvSpPr>
          <p:cNvPr id="461" name="Google Shape;461;g1446c3b2310_0_204"/>
          <p:cNvSpPr txBox="1"/>
          <p:nvPr/>
        </p:nvSpPr>
        <p:spPr>
          <a:xfrm>
            <a:off x="8554350" y="2905650"/>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1.4</a:t>
            </a:r>
            <a:endParaRPr sz="700">
              <a:latin typeface="Avenir"/>
              <a:ea typeface="Avenir"/>
              <a:cs typeface="Avenir"/>
              <a:sym typeface="Avenir"/>
            </a:endParaRPr>
          </a:p>
        </p:txBody>
      </p:sp>
      <p:sp>
        <p:nvSpPr>
          <p:cNvPr id="462" name="Google Shape;462;g1446c3b2310_0_204"/>
          <p:cNvSpPr txBox="1"/>
          <p:nvPr/>
        </p:nvSpPr>
        <p:spPr>
          <a:xfrm>
            <a:off x="8554350" y="3343538"/>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1.2</a:t>
            </a:r>
            <a:endParaRPr sz="700">
              <a:latin typeface="Avenir"/>
              <a:ea typeface="Avenir"/>
              <a:cs typeface="Avenir"/>
              <a:sym typeface="Avenir"/>
            </a:endParaRPr>
          </a:p>
        </p:txBody>
      </p:sp>
      <p:sp>
        <p:nvSpPr>
          <p:cNvPr id="463" name="Google Shape;463;g1446c3b2310_0_204"/>
          <p:cNvSpPr txBox="1"/>
          <p:nvPr/>
        </p:nvSpPr>
        <p:spPr>
          <a:xfrm>
            <a:off x="8554350" y="3742750"/>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1.0</a:t>
            </a:r>
            <a:endParaRPr sz="700">
              <a:latin typeface="Avenir"/>
              <a:ea typeface="Avenir"/>
              <a:cs typeface="Avenir"/>
              <a:sym typeface="Avenir"/>
            </a:endParaRPr>
          </a:p>
        </p:txBody>
      </p:sp>
      <p:sp>
        <p:nvSpPr>
          <p:cNvPr id="464" name="Google Shape;464;g1446c3b2310_0_204"/>
          <p:cNvSpPr txBox="1"/>
          <p:nvPr/>
        </p:nvSpPr>
        <p:spPr>
          <a:xfrm>
            <a:off x="8554350" y="4197750"/>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0.8</a:t>
            </a:r>
            <a:endParaRPr sz="700">
              <a:latin typeface="Avenir"/>
              <a:ea typeface="Avenir"/>
              <a:cs typeface="Avenir"/>
              <a:sym typeface="Avenir"/>
            </a:endParaRPr>
          </a:p>
        </p:txBody>
      </p:sp>
      <p:sp>
        <p:nvSpPr>
          <p:cNvPr id="465" name="Google Shape;465;g1446c3b2310_0_204"/>
          <p:cNvSpPr txBox="1"/>
          <p:nvPr/>
        </p:nvSpPr>
        <p:spPr>
          <a:xfrm>
            <a:off x="8554350" y="4612675"/>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0.6</a:t>
            </a:r>
            <a:endParaRPr sz="700">
              <a:latin typeface="Avenir"/>
              <a:ea typeface="Avenir"/>
              <a:cs typeface="Avenir"/>
              <a:sym typeface="Avenir"/>
            </a:endParaRPr>
          </a:p>
        </p:txBody>
      </p:sp>
      <p:sp>
        <p:nvSpPr>
          <p:cNvPr id="466" name="Google Shape;466;g1446c3b2310_0_204"/>
          <p:cNvSpPr txBox="1"/>
          <p:nvPr/>
        </p:nvSpPr>
        <p:spPr>
          <a:xfrm>
            <a:off x="8554350" y="5047638"/>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0.4</a:t>
            </a:r>
            <a:endParaRPr sz="700">
              <a:latin typeface="Avenir"/>
              <a:ea typeface="Avenir"/>
              <a:cs typeface="Avenir"/>
              <a:sym typeface="Avenir"/>
            </a:endParaRPr>
          </a:p>
        </p:txBody>
      </p:sp>
      <p:sp>
        <p:nvSpPr>
          <p:cNvPr id="467" name="Google Shape;467;g1446c3b2310_0_204"/>
          <p:cNvSpPr txBox="1"/>
          <p:nvPr/>
        </p:nvSpPr>
        <p:spPr>
          <a:xfrm>
            <a:off x="8554350" y="5482600"/>
            <a:ext cx="369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0.2</a:t>
            </a:r>
            <a:endParaRPr sz="700">
              <a:latin typeface="Avenir"/>
              <a:ea typeface="Avenir"/>
              <a:cs typeface="Avenir"/>
              <a:sym typeface="Avenir"/>
            </a:endParaRPr>
          </a:p>
        </p:txBody>
      </p:sp>
      <p:sp>
        <p:nvSpPr>
          <p:cNvPr id="468" name="Google Shape;468;g1446c3b2310_0_204"/>
          <p:cNvSpPr txBox="1"/>
          <p:nvPr/>
        </p:nvSpPr>
        <p:spPr>
          <a:xfrm>
            <a:off x="8561324" y="5897550"/>
            <a:ext cx="3366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0.0</a:t>
            </a:r>
            <a:endParaRPr sz="700">
              <a:latin typeface="Avenir"/>
              <a:ea typeface="Avenir"/>
              <a:cs typeface="Avenir"/>
              <a:sym typeface="Avenir"/>
            </a:endParaRPr>
          </a:p>
        </p:txBody>
      </p:sp>
      <p:sp>
        <p:nvSpPr>
          <p:cNvPr id="469" name="Google Shape;469;g1446c3b2310_0_204"/>
          <p:cNvSpPr txBox="1"/>
          <p:nvPr/>
        </p:nvSpPr>
        <p:spPr>
          <a:xfrm rot="-5400000">
            <a:off x="-231800" y="3850488"/>
            <a:ext cx="7902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latin typeface="Avenir"/>
                <a:ea typeface="Avenir"/>
                <a:cs typeface="Avenir"/>
                <a:sym typeface="Avenir"/>
              </a:rPr>
              <a:t>Total cycles (M)</a:t>
            </a:r>
            <a:endParaRPr sz="700">
              <a:latin typeface="Avenir"/>
              <a:ea typeface="Avenir"/>
              <a:cs typeface="Avenir"/>
              <a:sym typeface="Aveni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1458824cd9a_1_5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sz="3600"/>
              <a:t>Most people cycle during the AM and PM peaks</a:t>
            </a:r>
            <a:endParaRPr sz="3600"/>
          </a:p>
        </p:txBody>
      </p:sp>
      <p:sp>
        <p:nvSpPr>
          <p:cNvPr id="475" name="Google Shape;475;g1458824cd9a_1_55"/>
          <p:cNvSpPr/>
          <p:nvPr/>
        </p:nvSpPr>
        <p:spPr>
          <a:xfrm>
            <a:off x="0" y="6400800"/>
            <a:ext cx="12192000" cy="457200"/>
          </a:xfrm>
          <a:prstGeom prst="rect">
            <a:avLst/>
          </a:prstGeom>
          <a:solidFill>
            <a:srgbClr val="1482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476" name="Google Shape;476;g1458824cd9a_1_55"/>
          <p:cNvPicPr preferRelativeResize="0"/>
          <p:nvPr/>
        </p:nvPicPr>
        <p:blipFill>
          <a:blip r:embed="rId3">
            <a:alphaModFix/>
          </a:blip>
          <a:stretch>
            <a:fillRect/>
          </a:stretch>
        </p:blipFill>
        <p:spPr>
          <a:xfrm>
            <a:off x="788375" y="1647725"/>
            <a:ext cx="11111726" cy="4543900"/>
          </a:xfrm>
          <a:prstGeom prst="rect">
            <a:avLst/>
          </a:prstGeom>
          <a:noFill/>
          <a:ln>
            <a:noFill/>
          </a:ln>
        </p:spPr>
      </p:pic>
      <p:sp>
        <p:nvSpPr>
          <p:cNvPr id="477" name="Google Shape;477;g1458824cd9a_1_55"/>
          <p:cNvSpPr txBox="1"/>
          <p:nvPr/>
        </p:nvSpPr>
        <p:spPr>
          <a:xfrm rot="-5400000">
            <a:off x="-59325" y="3593656"/>
            <a:ext cx="11811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latin typeface="Avenir"/>
                <a:ea typeface="Avenir"/>
                <a:cs typeface="Avenir"/>
                <a:sym typeface="Avenir"/>
              </a:rPr>
              <a:t>Total cycles (M)</a:t>
            </a:r>
            <a:endParaRPr sz="1000">
              <a:latin typeface="Avenir"/>
              <a:ea typeface="Avenir"/>
              <a:cs typeface="Avenir"/>
              <a:sym typeface="Avenir"/>
            </a:endParaRPr>
          </a:p>
        </p:txBody>
      </p:sp>
      <p:sp>
        <p:nvSpPr>
          <p:cNvPr id="478" name="Google Shape;478;g1458824cd9a_1_55"/>
          <p:cNvSpPr txBox="1"/>
          <p:nvPr/>
        </p:nvSpPr>
        <p:spPr>
          <a:xfrm>
            <a:off x="1992400" y="6031250"/>
            <a:ext cx="148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Central London</a:t>
            </a:r>
            <a:endParaRPr>
              <a:latin typeface="Calibri"/>
              <a:ea typeface="Calibri"/>
              <a:cs typeface="Calibri"/>
              <a:sym typeface="Calibri"/>
            </a:endParaRPr>
          </a:p>
        </p:txBody>
      </p:sp>
      <p:sp>
        <p:nvSpPr>
          <p:cNvPr id="479" name="Google Shape;479;g1458824cd9a_1_55"/>
          <p:cNvSpPr txBox="1"/>
          <p:nvPr/>
        </p:nvSpPr>
        <p:spPr>
          <a:xfrm>
            <a:off x="5746200" y="6092000"/>
            <a:ext cx="148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Inner London</a:t>
            </a:r>
            <a:endParaRPr>
              <a:latin typeface="Calibri"/>
              <a:ea typeface="Calibri"/>
              <a:cs typeface="Calibri"/>
              <a:sym typeface="Calibri"/>
            </a:endParaRPr>
          </a:p>
        </p:txBody>
      </p:sp>
      <p:sp>
        <p:nvSpPr>
          <p:cNvPr id="480" name="Google Shape;480;g1458824cd9a_1_55"/>
          <p:cNvSpPr txBox="1"/>
          <p:nvPr/>
        </p:nvSpPr>
        <p:spPr>
          <a:xfrm>
            <a:off x="9339100" y="6092000"/>
            <a:ext cx="148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Outer London</a:t>
            </a:r>
            <a:endParaRPr>
              <a:latin typeface="Calibri"/>
              <a:ea typeface="Calibri"/>
              <a:cs typeface="Calibri"/>
              <a:sym typeface="Calibri"/>
            </a:endParaRPr>
          </a:p>
        </p:txBody>
      </p:sp>
      <p:pic>
        <p:nvPicPr>
          <p:cNvPr id="481" name="Google Shape;481;g1458824cd9a_1_55"/>
          <p:cNvPicPr preferRelativeResize="0"/>
          <p:nvPr/>
        </p:nvPicPr>
        <p:blipFill>
          <a:blip r:embed="rId4">
            <a:alphaModFix/>
          </a:blip>
          <a:stretch>
            <a:fillRect/>
          </a:stretch>
        </p:blipFill>
        <p:spPr>
          <a:xfrm>
            <a:off x="9768675" y="1690825"/>
            <a:ext cx="2031250" cy="1093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5" name="Shape 485"/>
        <p:cNvGrpSpPr/>
        <p:nvPr/>
      </p:nvGrpSpPr>
      <p:grpSpPr>
        <a:xfrm>
          <a:off x="0" y="0"/>
          <a:ext cx="0" cy="0"/>
          <a:chOff x="0" y="0"/>
          <a:chExt cx="0" cy="0"/>
        </a:xfrm>
      </p:grpSpPr>
      <p:sp>
        <p:nvSpPr>
          <p:cNvPr id="486" name="Google Shape;486;g1458824cd9a_1_4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rgbClr val="3F3F3F"/>
              </a:buClr>
              <a:buSzPts val="4000"/>
              <a:buFont typeface="Avenir"/>
              <a:buNone/>
            </a:pPr>
            <a:r>
              <a:rPr lang="en-US" sz="3600"/>
              <a:t>Northbound and southbound are the most popular directions of travel across London</a:t>
            </a:r>
            <a:endParaRPr sz="3600"/>
          </a:p>
        </p:txBody>
      </p:sp>
      <p:sp>
        <p:nvSpPr>
          <p:cNvPr id="487" name="Google Shape;487;g1458824cd9a_1_48"/>
          <p:cNvSpPr/>
          <p:nvPr/>
        </p:nvSpPr>
        <p:spPr>
          <a:xfrm>
            <a:off x="0" y="6400800"/>
            <a:ext cx="12192000" cy="457200"/>
          </a:xfrm>
          <a:prstGeom prst="rect">
            <a:avLst/>
          </a:prstGeom>
          <a:solidFill>
            <a:srgbClr val="1482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488" name="Google Shape;488;g1458824cd9a_1_48"/>
          <p:cNvPicPr preferRelativeResize="0"/>
          <p:nvPr/>
        </p:nvPicPr>
        <p:blipFill>
          <a:blip r:embed="rId3">
            <a:alphaModFix/>
          </a:blip>
          <a:stretch>
            <a:fillRect/>
          </a:stretch>
        </p:blipFill>
        <p:spPr>
          <a:xfrm>
            <a:off x="673450" y="1797250"/>
            <a:ext cx="10680351" cy="45223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g1446c3b2310_0_686"/>
          <p:cNvPicPr preferRelativeResize="0"/>
          <p:nvPr/>
        </p:nvPicPr>
        <p:blipFill rotWithShape="1">
          <a:blip r:embed="rId3">
            <a:alphaModFix/>
          </a:blip>
          <a:srcRect b="0" l="5571" r="0" t="0"/>
          <a:stretch/>
        </p:blipFill>
        <p:spPr>
          <a:xfrm>
            <a:off x="241375" y="1325700"/>
            <a:ext cx="11512424" cy="4871325"/>
          </a:xfrm>
          <a:prstGeom prst="rect">
            <a:avLst/>
          </a:prstGeom>
          <a:noFill/>
          <a:ln>
            <a:noFill/>
          </a:ln>
        </p:spPr>
      </p:pic>
      <p:sp>
        <p:nvSpPr>
          <p:cNvPr id="494" name="Google Shape;494;g1446c3b2310_0_686"/>
          <p:cNvSpPr txBox="1"/>
          <p:nvPr>
            <p:ph type="title"/>
          </p:nvPr>
        </p:nvSpPr>
        <p:spPr>
          <a:xfrm>
            <a:off x="838200" y="98600"/>
            <a:ext cx="109155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The majority of people cycle as a means of travel, rather than for leisure. However, these trends </a:t>
            </a:r>
            <a:r>
              <a:rPr lang="en-US" sz="3000"/>
              <a:t>converged</a:t>
            </a:r>
            <a:r>
              <a:rPr lang="en-US" sz="3000"/>
              <a:t> during the pandemic.</a:t>
            </a:r>
            <a:endParaRPr sz="3000"/>
          </a:p>
        </p:txBody>
      </p:sp>
      <p:sp>
        <p:nvSpPr>
          <p:cNvPr id="495" name="Google Shape;495;g1446c3b2310_0_686"/>
          <p:cNvSpPr/>
          <p:nvPr/>
        </p:nvSpPr>
        <p:spPr>
          <a:xfrm>
            <a:off x="0" y="6400800"/>
            <a:ext cx="12192000" cy="457200"/>
          </a:xfrm>
          <a:prstGeom prst="rect">
            <a:avLst/>
          </a:prstGeom>
          <a:solidFill>
            <a:srgbClr val="1482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96" name="Google Shape;496;g1446c3b2310_0_686"/>
          <p:cNvSpPr txBox="1"/>
          <p:nvPr/>
        </p:nvSpPr>
        <p:spPr>
          <a:xfrm>
            <a:off x="8940150" y="6104550"/>
            <a:ext cx="325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Data: </a:t>
            </a:r>
            <a:r>
              <a:rPr lang="en-US" sz="1050" u="sng">
                <a:solidFill>
                  <a:schemeClr val="hlink"/>
                </a:solidFill>
                <a:highlight>
                  <a:srgbClr val="FFFFFF"/>
                </a:highlight>
                <a:hlinkClick r:id="rId4"/>
              </a:rPr>
              <a:t>GOV.UK walking and cycling statistics page</a:t>
            </a:r>
            <a:endParaRPr sz="1100">
              <a:latin typeface="Calibri"/>
              <a:ea typeface="Calibri"/>
              <a:cs typeface="Calibri"/>
              <a:sym typeface="Calibri"/>
            </a:endParaRPr>
          </a:p>
        </p:txBody>
      </p:sp>
      <p:sp>
        <p:nvSpPr>
          <p:cNvPr id="497" name="Google Shape;497;g1446c3b2310_0_686"/>
          <p:cNvSpPr txBox="1"/>
          <p:nvPr/>
        </p:nvSpPr>
        <p:spPr>
          <a:xfrm>
            <a:off x="10436550" y="1652000"/>
            <a:ext cx="1149300" cy="64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latin typeface="Calibri"/>
                <a:ea typeface="Calibri"/>
                <a:cs typeface="Calibri"/>
                <a:sym typeface="Calibri"/>
              </a:rPr>
              <a:t>Reason</a:t>
            </a:r>
            <a:endParaRPr sz="1000">
              <a:latin typeface="Calibri"/>
              <a:ea typeface="Calibri"/>
              <a:cs typeface="Calibri"/>
              <a:sym typeface="Calibri"/>
            </a:endParaRPr>
          </a:p>
          <a:p>
            <a:pPr indent="0" lvl="0" marL="0" rtl="0" algn="l">
              <a:spcBef>
                <a:spcPts val="0"/>
              </a:spcBef>
              <a:spcAft>
                <a:spcPts val="0"/>
              </a:spcAft>
              <a:buNone/>
            </a:pPr>
            <a:r>
              <a:rPr lang="en-US" sz="1000">
                <a:solidFill>
                  <a:schemeClr val="accent2"/>
                </a:solidFill>
                <a:latin typeface="Calibri"/>
                <a:ea typeface="Calibri"/>
                <a:cs typeface="Calibri"/>
                <a:sym typeface="Calibri"/>
              </a:rPr>
              <a:t>_____	Travel </a:t>
            </a:r>
            <a:endParaRPr sz="1000">
              <a:solidFill>
                <a:schemeClr val="accent2"/>
              </a:solidFill>
              <a:latin typeface="Calibri"/>
              <a:ea typeface="Calibri"/>
              <a:cs typeface="Calibri"/>
              <a:sym typeface="Calibri"/>
            </a:endParaRPr>
          </a:p>
          <a:p>
            <a:pPr indent="0" lvl="0" marL="0" rtl="0" algn="l">
              <a:spcBef>
                <a:spcPts val="0"/>
              </a:spcBef>
              <a:spcAft>
                <a:spcPts val="0"/>
              </a:spcAft>
              <a:buNone/>
            </a:pPr>
            <a:r>
              <a:rPr lang="en-US" sz="1000">
                <a:solidFill>
                  <a:srgbClr val="0070C0"/>
                </a:solidFill>
                <a:latin typeface="Calibri"/>
                <a:ea typeface="Calibri"/>
                <a:cs typeface="Calibri"/>
                <a:sym typeface="Calibri"/>
              </a:rPr>
              <a:t>_____     Leisure</a:t>
            </a:r>
            <a:endParaRPr sz="1000">
              <a:solidFill>
                <a:srgbClr val="0070C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1446c3b2310_0_800"/>
          <p:cNvSpPr txBox="1"/>
          <p:nvPr>
            <p:ph type="title"/>
          </p:nvPr>
        </p:nvSpPr>
        <p:spPr>
          <a:xfrm>
            <a:off x="838200" y="5245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Recommendations</a:t>
            </a:r>
            <a:endParaRPr/>
          </a:p>
        </p:txBody>
      </p:sp>
      <p:sp>
        <p:nvSpPr>
          <p:cNvPr id="503" name="Google Shape;503;g1446c3b2310_0_800"/>
          <p:cNvSpPr/>
          <p:nvPr/>
        </p:nvSpPr>
        <p:spPr>
          <a:xfrm>
            <a:off x="0" y="6400800"/>
            <a:ext cx="12192000" cy="457200"/>
          </a:xfrm>
          <a:prstGeom prst="rect">
            <a:avLst/>
          </a:prstGeom>
          <a:solidFill>
            <a:srgbClr val="1482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04" name="Google Shape;504;g1446c3b2310_0_800"/>
          <p:cNvSpPr txBox="1"/>
          <p:nvPr/>
        </p:nvSpPr>
        <p:spPr>
          <a:xfrm>
            <a:off x="896150" y="1973600"/>
            <a:ext cx="10602900" cy="3370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Font typeface="Calibri"/>
              <a:buChar char="●"/>
            </a:pPr>
            <a:r>
              <a:rPr lang="en-US" sz="2300">
                <a:latin typeface="Calibri"/>
                <a:ea typeface="Calibri"/>
                <a:cs typeface="Calibri"/>
                <a:sym typeface="Calibri"/>
              </a:rPr>
              <a:t>Make it easier for people to commute via cycle:</a:t>
            </a:r>
            <a:endParaRPr sz="2300">
              <a:latin typeface="Calibri"/>
              <a:ea typeface="Calibri"/>
              <a:cs typeface="Calibri"/>
              <a:sym typeface="Calibri"/>
            </a:endParaRPr>
          </a:p>
          <a:p>
            <a:pPr indent="-374650" lvl="1" marL="914400" rtl="0" algn="l">
              <a:spcBef>
                <a:spcPts val="0"/>
              </a:spcBef>
              <a:spcAft>
                <a:spcPts val="0"/>
              </a:spcAft>
              <a:buSzPts val="2300"/>
              <a:buFont typeface="Calibri"/>
              <a:buChar char="○"/>
            </a:pPr>
            <a:r>
              <a:rPr lang="en-US" sz="2300">
                <a:latin typeface="Calibri"/>
                <a:ea typeface="Calibri"/>
                <a:cs typeface="Calibri"/>
                <a:sym typeface="Calibri"/>
              </a:rPr>
              <a:t>Limit car traffic on main cycle routes during peak AM and PM hours.</a:t>
            </a:r>
            <a:endParaRPr sz="2300">
              <a:latin typeface="Calibri"/>
              <a:ea typeface="Calibri"/>
              <a:cs typeface="Calibri"/>
              <a:sym typeface="Calibri"/>
            </a:endParaRPr>
          </a:p>
          <a:p>
            <a:pPr indent="-374650" lvl="1" marL="914400" rtl="0" algn="l">
              <a:spcBef>
                <a:spcPts val="0"/>
              </a:spcBef>
              <a:spcAft>
                <a:spcPts val="0"/>
              </a:spcAft>
              <a:buSzPts val="2300"/>
              <a:buFont typeface="Calibri"/>
              <a:buChar char="○"/>
            </a:pPr>
            <a:r>
              <a:rPr lang="en-US" sz="2300">
                <a:latin typeface="Calibri"/>
                <a:ea typeface="Calibri"/>
                <a:cs typeface="Calibri"/>
                <a:sym typeface="Calibri"/>
              </a:rPr>
              <a:t>Invest in more cycle lanes around major roads in central London.</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US" sz="2300">
                <a:latin typeface="Calibri"/>
                <a:ea typeface="Calibri"/>
                <a:cs typeface="Calibri"/>
                <a:sym typeface="Calibri"/>
              </a:rPr>
              <a:t>Make it easier for people to cycle for </a:t>
            </a:r>
            <a:r>
              <a:rPr lang="en-US" sz="2300">
                <a:latin typeface="Calibri"/>
                <a:ea typeface="Calibri"/>
                <a:cs typeface="Calibri"/>
                <a:sym typeface="Calibri"/>
              </a:rPr>
              <a:t>exercise/leisure proposes:</a:t>
            </a:r>
            <a:endParaRPr sz="2300">
              <a:latin typeface="Calibri"/>
              <a:ea typeface="Calibri"/>
              <a:cs typeface="Calibri"/>
              <a:sym typeface="Calibri"/>
            </a:endParaRPr>
          </a:p>
          <a:p>
            <a:pPr indent="-374650" lvl="1" marL="914400" rtl="0" algn="l">
              <a:spcBef>
                <a:spcPts val="0"/>
              </a:spcBef>
              <a:spcAft>
                <a:spcPts val="0"/>
              </a:spcAft>
              <a:buSzPts val="2300"/>
              <a:buFont typeface="Calibri"/>
              <a:buChar char="○"/>
            </a:pPr>
            <a:r>
              <a:rPr lang="en-US" sz="2300">
                <a:latin typeface="Calibri"/>
                <a:ea typeface="Calibri"/>
                <a:cs typeface="Calibri"/>
                <a:sym typeface="Calibri"/>
              </a:rPr>
              <a:t>Expand cycle scheme that encourages leisure to outer London.</a:t>
            </a:r>
            <a:endParaRPr sz="2300">
              <a:latin typeface="Calibri"/>
              <a:ea typeface="Calibri"/>
              <a:cs typeface="Calibri"/>
              <a:sym typeface="Calibri"/>
            </a:endParaRPr>
          </a:p>
          <a:p>
            <a:pPr indent="-374650" lvl="1" marL="914400" rtl="0" algn="l">
              <a:spcBef>
                <a:spcPts val="0"/>
              </a:spcBef>
              <a:spcAft>
                <a:spcPts val="0"/>
              </a:spcAft>
              <a:buSzPts val="2300"/>
              <a:buFont typeface="Calibri"/>
              <a:buChar char="○"/>
            </a:pPr>
            <a:r>
              <a:rPr lang="en-US" sz="2300">
                <a:latin typeface="Calibri"/>
                <a:ea typeface="Calibri"/>
                <a:cs typeface="Calibri"/>
                <a:sym typeface="Calibri"/>
              </a:rPr>
              <a:t>Invest in more cycle lanes around outer ring of London. </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US" sz="2300">
                <a:latin typeface="Calibri"/>
                <a:ea typeface="Calibri"/>
                <a:cs typeface="Calibri"/>
                <a:sym typeface="Calibri"/>
              </a:rPr>
              <a:t>Promote cycle to work scheme.</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US" sz="2300">
                <a:latin typeface="Calibri"/>
                <a:ea typeface="Calibri"/>
                <a:cs typeface="Calibri"/>
                <a:sym typeface="Calibri"/>
              </a:rPr>
              <a:t>Promote marketing campaigns during good weather and also spring/summer season.</a:t>
            </a:r>
            <a:endParaRPr sz="23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cxnSp>
        <p:nvCxnSpPr>
          <p:cNvPr id="509" name="Google Shape;509;g143db9809b7_0_1207"/>
          <p:cNvCxnSpPr>
            <a:stCxn id="510" idx="0"/>
            <a:endCxn id="511" idx="2"/>
          </p:cNvCxnSpPr>
          <p:nvPr/>
        </p:nvCxnSpPr>
        <p:spPr>
          <a:xfrm rot="-5400000">
            <a:off x="693875" y="4670442"/>
            <a:ext cx="1345500" cy="465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512" name="Google Shape;512;g143db9809b7_0_1207"/>
          <p:cNvSpPr txBox="1"/>
          <p:nvPr>
            <p:ph type="title"/>
          </p:nvPr>
        </p:nvSpPr>
        <p:spPr>
          <a:xfrm>
            <a:off x="681250" y="469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Business Case</a:t>
            </a:r>
            <a:endParaRPr/>
          </a:p>
        </p:txBody>
      </p:sp>
      <p:cxnSp>
        <p:nvCxnSpPr>
          <p:cNvPr id="513" name="Google Shape;513;g143db9809b7_0_1207"/>
          <p:cNvCxnSpPr>
            <a:endCxn id="514" idx="0"/>
          </p:cNvCxnSpPr>
          <p:nvPr/>
        </p:nvCxnSpPr>
        <p:spPr>
          <a:xfrm flipH="1">
            <a:off x="3752800" y="3005329"/>
            <a:ext cx="2368200" cy="214200"/>
          </a:xfrm>
          <a:prstGeom prst="bentConnector2">
            <a:avLst/>
          </a:prstGeom>
          <a:noFill/>
          <a:ln cap="flat" cmpd="sng" w="19050">
            <a:solidFill>
              <a:srgbClr val="C2C2C2"/>
            </a:solidFill>
            <a:prstDash val="solid"/>
            <a:miter lim="8000"/>
            <a:headEnd len="sm" w="sm" type="none"/>
            <a:tailEnd len="sm" w="sm" type="none"/>
          </a:ln>
        </p:spPr>
      </p:cxnSp>
      <p:cxnSp>
        <p:nvCxnSpPr>
          <p:cNvPr id="515" name="Google Shape;515;g143db9809b7_0_1207"/>
          <p:cNvCxnSpPr>
            <a:stCxn id="516" idx="0"/>
            <a:endCxn id="517" idx="2"/>
          </p:cNvCxnSpPr>
          <p:nvPr/>
        </p:nvCxnSpPr>
        <p:spPr>
          <a:xfrm flipH="1" rot="5400000">
            <a:off x="6020050" y="2155675"/>
            <a:ext cx="205500" cy="36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518" name="Google Shape;518;g143db9809b7_0_1207"/>
          <p:cNvCxnSpPr>
            <a:stCxn id="517" idx="2"/>
            <a:endCxn id="519" idx="0"/>
          </p:cNvCxnSpPr>
          <p:nvPr/>
        </p:nvCxnSpPr>
        <p:spPr>
          <a:xfrm rot="5400000">
            <a:off x="5536150" y="2631775"/>
            <a:ext cx="1161900" cy="7800"/>
          </a:xfrm>
          <a:prstGeom prst="bentConnector3">
            <a:avLst>
              <a:gd fmla="val 49996" name="adj1"/>
            </a:avLst>
          </a:prstGeom>
          <a:noFill/>
          <a:ln cap="flat" cmpd="sng" w="19050">
            <a:solidFill>
              <a:srgbClr val="C2C2C2"/>
            </a:solidFill>
            <a:prstDash val="solid"/>
            <a:miter lim="8000"/>
            <a:headEnd len="sm" w="sm" type="none"/>
            <a:tailEnd len="sm" w="sm" type="none"/>
          </a:ln>
        </p:spPr>
      </p:cxnSp>
      <p:cxnSp>
        <p:nvCxnSpPr>
          <p:cNvPr id="520" name="Google Shape;520;g143db9809b7_0_1207"/>
          <p:cNvCxnSpPr>
            <a:stCxn id="511" idx="0"/>
          </p:cNvCxnSpPr>
          <p:nvPr/>
        </p:nvCxnSpPr>
        <p:spPr>
          <a:xfrm rot="-5400000">
            <a:off x="3642350" y="741717"/>
            <a:ext cx="226200" cy="4731300"/>
          </a:xfrm>
          <a:prstGeom prst="bentConnector2">
            <a:avLst/>
          </a:prstGeom>
          <a:noFill/>
          <a:ln cap="flat" cmpd="sng" w="19050">
            <a:solidFill>
              <a:srgbClr val="C2C2C2"/>
            </a:solidFill>
            <a:prstDash val="solid"/>
            <a:miter lim="8000"/>
            <a:headEnd len="sm" w="sm" type="none"/>
            <a:tailEnd len="sm" w="sm" type="none"/>
          </a:ln>
        </p:spPr>
      </p:cxnSp>
      <p:cxnSp>
        <p:nvCxnSpPr>
          <p:cNvPr id="521" name="Google Shape;521;g143db9809b7_0_1207"/>
          <p:cNvCxnSpPr>
            <a:stCxn id="522" idx="0"/>
            <a:endCxn id="514" idx="2"/>
          </p:cNvCxnSpPr>
          <p:nvPr/>
        </p:nvCxnSpPr>
        <p:spPr>
          <a:xfrm flipH="1" rot="5400000">
            <a:off x="3024200" y="4948667"/>
            <a:ext cx="1459800" cy="27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517" name="Google Shape;517;g143db9809b7_0_1207"/>
          <p:cNvSpPr txBox="1"/>
          <p:nvPr/>
        </p:nvSpPr>
        <p:spPr>
          <a:xfrm>
            <a:off x="3967450" y="1254325"/>
            <a:ext cx="4307100" cy="800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chemeClr val="dk1"/>
                </a:solidFill>
                <a:latin typeface="Roboto"/>
                <a:ea typeface="Roboto"/>
                <a:cs typeface="Roboto"/>
                <a:sym typeface="Roboto"/>
              </a:rPr>
              <a:t>Problem statement: How can we increase the uptake of cycling in London  in order to create a more sustainable transport system?</a:t>
            </a:r>
            <a:endParaRPr b="1" sz="1200">
              <a:solidFill>
                <a:schemeClr val="dk1"/>
              </a:solidFill>
              <a:latin typeface="Roboto"/>
              <a:ea typeface="Roboto"/>
              <a:cs typeface="Roboto"/>
              <a:sym typeface="Roboto"/>
            </a:endParaRPr>
          </a:p>
        </p:txBody>
      </p:sp>
      <p:sp>
        <p:nvSpPr>
          <p:cNvPr id="511" name="Google Shape;511;g143db9809b7_0_1207"/>
          <p:cNvSpPr txBox="1"/>
          <p:nvPr/>
        </p:nvSpPr>
        <p:spPr>
          <a:xfrm>
            <a:off x="364400" y="3220467"/>
            <a:ext cx="2050800" cy="800400"/>
          </a:xfrm>
          <a:prstGeom prst="rect">
            <a:avLst/>
          </a:prstGeom>
          <a:solidFill>
            <a:schemeClr val="lt2"/>
          </a:solidFill>
          <a:ln cap="flat" cmpd="sng" w="19050">
            <a:solidFill>
              <a:srgbClr val="0070C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1482AB"/>
                </a:solidFill>
                <a:latin typeface="Roboto"/>
                <a:ea typeface="Roboto"/>
                <a:cs typeface="Roboto"/>
                <a:sym typeface="Roboto"/>
              </a:rPr>
              <a:t>Q1. What are the main factors determining when people cycle?</a:t>
            </a:r>
            <a:endParaRPr b="1" sz="1200">
              <a:solidFill>
                <a:srgbClr val="1482AB"/>
              </a:solidFill>
              <a:latin typeface="Roboto"/>
              <a:ea typeface="Roboto"/>
              <a:cs typeface="Roboto"/>
              <a:sym typeface="Roboto"/>
            </a:endParaRPr>
          </a:p>
        </p:txBody>
      </p:sp>
      <p:sp>
        <p:nvSpPr>
          <p:cNvPr id="523" name="Google Shape;523;g143db9809b7_0_1207"/>
          <p:cNvSpPr txBox="1"/>
          <p:nvPr/>
        </p:nvSpPr>
        <p:spPr>
          <a:xfrm>
            <a:off x="9805650" y="3220467"/>
            <a:ext cx="2050800" cy="615600"/>
          </a:xfrm>
          <a:prstGeom prst="rect">
            <a:avLst/>
          </a:prstGeom>
          <a:solidFill>
            <a:schemeClr val="lt2"/>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FF00FF"/>
                </a:solidFill>
                <a:latin typeface="Roboto"/>
                <a:ea typeface="Roboto"/>
                <a:cs typeface="Roboto"/>
                <a:sym typeface="Roboto"/>
              </a:rPr>
              <a:t>Q5. How safe is it to cycle in London?</a:t>
            </a:r>
            <a:endParaRPr b="1" sz="1200">
              <a:solidFill>
                <a:srgbClr val="FF00FF"/>
              </a:solidFill>
              <a:latin typeface="Roboto"/>
              <a:ea typeface="Roboto"/>
              <a:cs typeface="Roboto"/>
              <a:sym typeface="Roboto"/>
            </a:endParaRPr>
          </a:p>
        </p:txBody>
      </p:sp>
      <p:sp>
        <p:nvSpPr>
          <p:cNvPr id="524" name="Google Shape;524;g143db9809b7_0_1207"/>
          <p:cNvSpPr txBox="1"/>
          <p:nvPr/>
        </p:nvSpPr>
        <p:spPr>
          <a:xfrm>
            <a:off x="7446688" y="3220467"/>
            <a:ext cx="2050800" cy="800400"/>
          </a:xfrm>
          <a:prstGeom prst="rect">
            <a:avLst/>
          </a:prstGeom>
          <a:solidFill>
            <a:schemeClr val="lt2"/>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7030A0"/>
                </a:solidFill>
                <a:latin typeface="Roboto"/>
                <a:ea typeface="Roboto"/>
                <a:cs typeface="Roboto"/>
                <a:sym typeface="Roboto"/>
              </a:rPr>
              <a:t>Q4. What is the sentiment towards cycling in London?</a:t>
            </a:r>
            <a:endParaRPr b="1" sz="1200">
              <a:solidFill>
                <a:srgbClr val="7030A0"/>
              </a:solidFill>
              <a:latin typeface="Roboto"/>
              <a:ea typeface="Roboto"/>
              <a:cs typeface="Roboto"/>
              <a:sym typeface="Roboto"/>
            </a:endParaRPr>
          </a:p>
        </p:txBody>
      </p:sp>
      <p:sp>
        <p:nvSpPr>
          <p:cNvPr id="519" name="Google Shape;519;g143db9809b7_0_1207"/>
          <p:cNvSpPr txBox="1"/>
          <p:nvPr/>
        </p:nvSpPr>
        <p:spPr>
          <a:xfrm>
            <a:off x="5087713" y="3216542"/>
            <a:ext cx="2050800" cy="800400"/>
          </a:xfrm>
          <a:prstGeom prst="rect">
            <a:avLst/>
          </a:prstGeom>
          <a:solidFill>
            <a:schemeClr val="lt2"/>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00B050"/>
                </a:solidFill>
                <a:latin typeface="Roboto"/>
                <a:ea typeface="Roboto"/>
                <a:cs typeface="Roboto"/>
                <a:sym typeface="Roboto"/>
              </a:rPr>
              <a:t>Q3. What are the demographics of cyclists in London?</a:t>
            </a:r>
            <a:endParaRPr b="1" sz="1200">
              <a:solidFill>
                <a:srgbClr val="00B050"/>
              </a:solidFill>
              <a:latin typeface="Roboto"/>
              <a:ea typeface="Roboto"/>
              <a:cs typeface="Roboto"/>
              <a:sym typeface="Roboto"/>
            </a:endParaRPr>
          </a:p>
        </p:txBody>
      </p:sp>
      <p:sp>
        <p:nvSpPr>
          <p:cNvPr id="514" name="Google Shape;514;g143db9809b7_0_1207"/>
          <p:cNvSpPr txBox="1"/>
          <p:nvPr/>
        </p:nvSpPr>
        <p:spPr>
          <a:xfrm>
            <a:off x="2727400" y="3219529"/>
            <a:ext cx="2050800" cy="1000500"/>
          </a:xfrm>
          <a:prstGeom prst="rect">
            <a:avLst/>
          </a:prstGeom>
          <a:solidFill>
            <a:schemeClr val="lt1"/>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FF6600"/>
                </a:solidFill>
                <a:latin typeface="Roboto"/>
                <a:ea typeface="Roboto"/>
                <a:cs typeface="Roboto"/>
                <a:sym typeface="Roboto"/>
              </a:rPr>
              <a:t>Q2. What impact does infrastructure have on cycling uptake and how can this be improved? </a:t>
            </a:r>
            <a:r>
              <a:rPr b="1" lang="en-US" sz="1300">
                <a:solidFill>
                  <a:srgbClr val="FF6600"/>
                </a:solidFill>
                <a:latin typeface="Roboto"/>
                <a:ea typeface="Roboto"/>
                <a:cs typeface="Roboto"/>
                <a:sym typeface="Roboto"/>
              </a:rPr>
              <a:t> </a:t>
            </a:r>
            <a:endParaRPr b="1" sz="1300">
              <a:solidFill>
                <a:srgbClr val="FF6600"/>
              </a:solidFill>
              <a:latin typeface="Roboto"/>
              <a:ea typeface="Roboto"/>
              <a:cs typeface="Roboto"/>
              <a:sym typeface="Roboto"/>
            </a:endParaRPr>
          </a:p>
        </p:txBody>
      </p:sp>
      <p:sp>
        <p:nvSpPr>
          <p:cNvPr id="525" name="Google Shape;525;g143db9809b7_0_1207"/>
          <p:cNvSpPr txBox="1"/>
          <p:nvPr/>
        </p:nvSpPr>
        <p:spPr>
          <a:xfrm>
            <a:off x="2728700" y="4395592"/>
            <a:ext cx="2050800" cy="985200"/>
          </a:xfrm>
          <a:prstGeom prst="rect">
            <a:avLst/>
          </a:prstGeom>
          <a:solidFill>
            <a:schemeClr val="lt1"/>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private vs cycle hire; locations with the least number of cycles </a:t>
            </a:r>
            <a:endParaRPr sz="1200">
              <a:solidFill>
                <a:schemeClr val="dk1"/>
              </a:solidFill>
              <a:latin typeface="Roboto"/>
              <a:ea typeface="Roboto"/>
              <a:cs typeface="Roboto"/>
              <a:sym typeface="Roboto"/>
            </a:endParaRPr>
          </a:p>
        </p:txBody>
      </p:sp>
      <p:cxnSp>
        <p:nvCxnSpPr>
          <p:cNvPr id="526" name="Google Shape;526;g143db9809b7_0_1207"/>
          <p:cNvCxnSpPr>
            <a:endCxn id="524" idx="0"/>
          </p:cNvCxnSpPr>
          <p:nvPr/>
        </p:nvCxnSpPr>
        <p:spPr>
          <a:xfrm>
            <a:off x="6074488" y="2999367"/>
            <a:ext cx="2397600" cy="221100"/>
          </a:xfrm>
          <a:prstGeom prst="bentConnector2">
            <a:avLst/>
          </a:prstGeom>
          <a:noFill/>
          <a:ln cap="flat" cmpd="sng" w="19050">
            <a:solidFill>
              <a:srgbClr val="C2C2C2"/>
            </a:solidFill>
            <a:prstDash val="solid"/>
            <a:miter lim="8000"/>
            <a:headEnd len="sm" w="sm" type="none"/>
            <a:tailEnd len="sm" w="sm" type="none"/>
          </a:ln>
        </p:spPr>
      </p:cxnSp>
      <p:cxnSp>
        <p:nvCxnSpPr>
          <p:cNvPr id="527" name="Google Shape;527;g143db9809b7_0_1207"/>
          <p:cNvCxnSpPr/>
          <p:nvPr/>
        </p:nvCxnSpPr>
        <p:spPr>
          <a:xfrm>
            <a:off x="8472100" y="3004867"/>
            <a:ext cx="2321700" cy="215100"/>
          </a:xfrm>
          <a:prstGeom prst="bentConnector3">
            <a:avLst>
              <a:gd fmla="val 99913" name="adj1"/>
            </a:avLst>
          </a:prstGeom>
          <a:noFill/>
          <a:ln cap="flat" cmpd="sng" w="19050">
            <a:solidFill>
              <a:srgbClr val="C2C2C2"/>
            </a:solidFill>
            <a:prstDash val="solid"/>
            <a:miter lim="8000"/>
            <a:headEnd len="sm" w="sm" type="none"/>
            <a:tailEnd len="sm" w="sm" type="none"/>
          </a:ln>
        </p:spPr>
      </p:cxnSp>
      <p:sp>
        <p:nvSpPr>
          <p:cNvPr id="528" name="Google Shape;528;g143db9809b7_0_1207"/>
          <p:cNvSpPr txBox="1"/>
          <p:nvPr/>
        </p:nvSpPr>
        <p:spPr>
          <a:xfrm>
            <a:off x="3039150" y="2308992"/>
            <a:ext cx="2050800" cy="488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dk1"/>
                </a:solidFill>
                <a:latin typeface="Roboto"/>
                <a:ea typeface="Roboto"/>
                <a:cs typeface="Roboto"/>
                <a:sym typeface="Roboto"/>
              </a:rPr>
              <a:t>What is the trend in total cycles over time?</a:t>
            </a:r>
            <a:endParaRPr sz="1200">
              <a:solidFill>
                <a:schemeClr val="dk1"/>
              </a:solidFill>
              <a:latin typeface="Roboto"/>
              <a:ea typeface="Roboto"/>
              <a:cs typeface="Roboto"/>
              <a:sym typeface="Roboto"/>
            </a:endParaRPr>
          </a:p>
        </p:txBody>
      </p:sp>
      <p:cxnSp>
        <p:nvCxnSpPr>
          <p:cNvPr id="529" name="Google Shape;529;g143db9809b7_0_1207"/>
          <p:cNvCxnSpPr/>
          <p:nvPr/>
        </p:nvCxnSpPr>
        <p:spPr>
          <a:xfrm flipH="1">
            <a:off x="5090525" y="2587700"/>
            <a:ext cx="1024800" cy="36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510" name="Google Shape;510;g143db9809b7_0_1207"/>
          <p:cNvSpPr txBox="1"/>
          <p:nvPr/>
        </p:nvSpPr>
        <p:spPr>
          <a:xfrm>
            <a:off x="317975" y="5366442"/>
            <a:ext cx="2050800" cy="985200"/>
          </a:xfrm>
          <a:prstGeom prst="rect">
            <a:avLst/>
          </a:prstGeom>
          <a:solidFill>
            <a:schemeClr val="lt2"/>
          </a:solidFill>
          <a:ln cap="flat" cmpd="sng" w="19050">
            <a:solidFill>
              <a:srgbClr val="1482AB"/>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central, inner, outer datasets; GOV.UK walking and cycling </a:t>
            </a:r>
            <a:r>
              <a:rPr lang="en-US" sz="1200">
                <a:solidFill>
                  <a:schemeClr val="dk1"/>
                </a:solidFill>
                <a:latin typeface="Roboto"/>
                <a:ea typeface="Roboto"/>
                <a:cs typeface="Roboto"/>
                <a:sym typeface="Roboto"/>
              </a:rPr>
              <a:t>statistics</a:t>
            </a:r>
            <a:endParaRPr sz="1200">
              <a:solidFill>
                <a:schemeClr val="dk1"/>
              </a:solidFill>
              <a:latin typeface="Roboto"/>
              <a:ea typeface="Roboto"/>
              <a:cs typeface="Roboto"/>
              <a:sym typeface="Roboto"/>
            </a:endParaRPr>
          </a:p>
        </p:txBody>
      </p:sp>
      <p:sp>
        <p:nvSpPr>
          <p:cNvPr id="522" name="Google Shape;522;g143db9809b7_0_1207"/>
          <p:cNvSpPr txBox="1"/>
          <p:nvPr/>
        </p:nvSpPr>
        <p:spPr>
          <a:xfrm>
            <a:off x="2730050" y="5679917"/>
            <a:ext cx="2050800" cy="615600"/>
          </a:xfrm>
          <a:prstGeom prst="rect">
            <a:avLst/>
          </a:prstGeom>
          <a:solidFill>
            <a:schemeClr val="lt1"/>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central, inner, outer datasets</a:t>
            </a:r>
            <a:endParaRPr sz="1200">
              <a:solidFill>
                <a:schemeClr val="dk1"/>
              </a:solidFill>
              <a:latin typeface="Roboto"/>
              <a:ea typeface="Roboto"/>
              <a:cs typeface="Roboto"/>
              <a:sym typeface="Roboto"/>
            </a:endParaRPr>
          </a:p>
        </p:txBody>
      </p:sp>
      <p:sp>
        <p:nvSpPr>
          <p:cNvPr id="530" name="Google Shape;530;g143db9809b7_0_1207"/>
          <p:cNvSpPr txBox="1"/>
          <p:nvPr/>
        </p:nvSpPr>
        <p:spPr>
          <a:xfrm>
            <a:off x="5142125" y="5643642"/>
            <a:ext cx="2050800" cy="430800"/>
          </a:xfrm>
          <a:prstGeom prst="rect">
            <a:avLst/>
          </a:prstGeom>
          <a:solidFill>
            <a:schemeClr val="lt2"/>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outer dataset</a:t>
            </a:r>
            <a:endParaRPr sz="1200">
              <a:solidFill>
                <a:schemeClr val="dk1"/>
              </a:solidFill>
              <a:latin typeface="Roboto"/>
              <a:ea typeface="Roboto"/>
              <a:cs typeface="Roboto"/>
              <a:sym typeface="Roboto"/>
            </a:endParaRPr>
          </a:p>
        </p:txBody>
      </p:sp>
      <p:sp>
        <p:nvSpPr>
          <p:cNvPr id="531" name="Google Shape;531;g143db9809b7_0_1207"/>
          <p:cNvSpPr txBox="1"/>
          <p:nvPr/>
        </p:nvSpPr>
        <p:spPr>
          <a:xfrm>
            <a:off x="7554200" y="5759392"/>
            <a:ext cx="2050800" cy="430800"/>
          </a:xfrm>
          <a:prstGeom prst="rect">
            <a:avLst/>
          </a:prstGeom>
          <a:solidFill>
            <a:schemeClr val="lt2"/>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Twitter</a:t>
            </a:r>
            <a:endParaRPr sz="1200">
              <a:solidFill>
                <a:schemeClr val="dk1"/>
              </a:solidFill>
              <a:latin typeface="Roboto"/>
              <a:ea typeface="Roboto"/>
              <a:cs typeface="Roboto"/>
              <a:sym typeface="Roboto"/>
            </a:endParaRPr>
          </a:p>
        </p:txBody>
      </p:sp>
      <p:sp>
        <p:nvSpPr>
          <p:cNvPr id="532" name="Google Shape;532;g143db9809b7_0_1207"/>
          <p:cNvSpPr txBox="1"/>
          <p:nvPr/>
        </p:nvSpPr>
        <p:spPr>
          <a:xfrm>
            <a:off x="316475" y="4201067"/>
            <a:ext cx="2050800" cy="985200"/>
          </a:xfrm>
          <a:prstGeom prst="rect">
            <a:avLst/>
          </a:prstGeom>
          <a:solidFill>
            <a:schemeClr val="lt2"/>
          </a:solidFill>
          <a:ln cap="flat" cmpd="sng" w="19050">
            <a:solidFill>
              <a:srgbClr val="1482AB"/>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lang="en-US" sz="1200">
                <a:solidFill>
                  <a:schemeClr val="dk1"/>
                </a:solidFill>
                <a:latin typeface="Roboto"/>
                <a:ea typeface="Roboto"/>
                <a:cs typeface="Roboto"/>
                <a:sym typeface="Roboto"/>
              </a:rPr>
              <a:t>Areas of exploration: time of year; time of day; weather; direction of travel;  reasons for cycling</a:t>
            </a:r>
            <a:endParaRPr sz="1200">
              <a:solidFill>
                <a:schemeClr val="dk1"/>
              </a:solidFill>
              <a:latin typeface="Roboto"/>
              <a:ea typeface="Roboto"/>
              <a:cs typeface="Roboto"/>
              <a:sym typeface="Roboto"/>
            </a:endParaRPr>
          </a:p>
        </p:txBody>
      </p:sp>
      <p:cxnSp>
        <p:nvCxnSpPr>
          <p:cNvPr id="533" name="Google Shape;533;g143db9809b7_0_1207"/>
          <p:cNvCxnSpPr>
            <a:stCxn id="530" idx="0"/>
            <a:endCxn id="519" idx="2"/>
          </p:cNvCxnSpPr>
          <p:nvPr/>
        </p:nvCxnSpPr>
        <p:spPr>
          <a:xfrm flipH="1" rot="5400000">
            <a:off x="5327075" y="4803192"/>
            <a:ext cx="1626600" cy="543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534" name="Google Shape;534;g143db9809b7_0_1207"/>
          <p:cNvSpPr txBox="1"/>
          <p:nvPr/>
        </p:nvSpPr>
        <p:spPr>
          <a:xfrm>
            <a:off x="5124588" y="4424817"/>
            <a:ext cx="2050800" cy="615600"/>
          </a:xfrm>
          <a:prstGeom prst="rect">
            <a:avLst/>
          </a:prstGeom>
          <a:solidFill>
            <a:schemeClr val="lt2"/>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gender</a:t>
            </a:r>
            <a:endParaRPr sz="1200">
              <a:solidFill>
                <a:schemeClr val="dk1"/>
              </a:solidFill>
              <a:latin typeface="Roboto"/>
              <a:ea typeface="Roboto"/>
              <a:cs typeface="Roboto"/>
              <a:sym typeface="Roboto"/>
            </a:endParaRPr>
          </a:p>
        </p:txBody>
      </p:sp>
      <p:cxnSp>
        <p:nvCxnSpPr>
          <p:cNvPr id="535" name="Google Shape;535;g143db9809b7_0_1207"/>
          <p:cNvCxnSpPr>
            <a:stCxn id="531" idx="0"/>
          </p:cNvCxnSpPr>
          <p:nvPr/>
        </p:nvCxnSpPr>
        <p:spPr>
          <a:xfrm flipH="1" rot="5400000">
            <a:off x="7691750" y="4871542"/>
            <a:ext cx="1742400" cy="333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536" name="Google Shape;536;g143db9809b7_0_1207"/>
          <p:cNvSpPr txBox="1"/>
          <p:nvPr/>
        </p:nvSpPr>
        <p:spPr>
          <a:xfrm>
            <a:off x="7512313" y="4397529"/>
            <a:ext cx="2050800" cy="985200"/>
          </a:xfrm>
          <a:prstGeom prst="rect">
            <a:avLst/>
          </a:prstGeom>
          <a:solidFill>
            <a:schemeClr val="lt2"/>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top words appearing; polarity score; top 20 positive/negative tweets</a:t>
            </a:r>
            <a:endParaRPr sz="1200">
              <a:solidFill>
                <a:schemeClr val="dk1"/>
              </a:solidFill>
              <a:latin typeface="Roboto"/>
              <a:ea typeface="Roboto"/>
              <a:cs typeface="Roboto"/>
              <a:sym typeface="Roboto"/>
            </a:endParaRPr>
          </a:p>
        </p:txBody>
      </p:sp>
      <p:cxnSp>
        <p:nvCxnSpPr>
          <p:cNvPr id="537" name="Google Shape;537;g143db9809b7_0_1207"/>
          <p:cNvCxnSpPr/>
          <p:nvPr/>
        </p:nvCxnSpPr>
        <p:spPr>
          <a:xfrm flipH="1" rot="5400000">
            <a:off x="9959850" y="4715967"/>
            <a:ext cx="1742400" cy="333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538" name="Google Shape;538;g143db9809b7_0_1207"/>
          <p:cNvSpPr txBox="1"/>
          <p:nvPr/>
        </p:nvSpPr>
        <p:spPr>
          <a:xfrm>
            <a:off x="9900050" y="4395917"/>
            <a:ext cx="2050800" cy="615600"/>
          </a:xfrm>
          <a:prstGeom prst="rect">
            <a:avLst/>
          </a:prstGeom>
          <a:solidFill>
            <a:schemeClr val="lt2"/>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theft; road casualties</a:t>
            </a:r>
            <a:endParaRPr sz="1200">
              <a:solidFill>
                <a:schemeClr val="dk1"/>
              </a:solidFill>
              <a:latin typeface="Roboto"/>
              <a:ea typeface="Roboto"/>
              <a:cs typeface="Roboto"/>
              <a:sym typeface="Roboto"/>
            </a:endParaRPr>
          </a:p>
        </p:txBody>
      </p:sp>
      <p:sp>
        <p:nvSpPr>
          <p:cNvPr id="539" name="Google Shape;539;g143db9809b7_0_1207"/>
          <p:cNvSpPr txBox="1"/>
          <p:nvPr/>
        </p:nvSpPr>
        <p:spPr>
          <a:xfrm>
            <a:off x="9966275" y="5444392"/>
            <a:ext cx="2050800" cy="800400"/>
          </a:xfrm>
          <a:prstGeom prst="rect">
            <a:avLst/>
          </a:prstGeom>
          <a:solidFill>
            <a:schemeClr val="lt2"/>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GOV.UK reported road casualties</a:t>
            </a:r>
            <a:r>
              <a:rPr lang="en-US" sz="1200">
                <a:solidFill>
                  <a:schemeClr val="dk1"/>
                </a:solidFill>
                <a:latin typeface="Roboto"/>
                <a:ea typeface="Roboto"/>
                <a:cs typeface="Roboto"/>
                <a:sym typeface="Roboto"/>
              </a:rPr>
              <a:t>; data.london.gov.uk</a:t>
            </a:r>
            <a:endParaRPr sz="1200">
              <a:solidFill>
                <a:schemeClr val="dk1"/>
              </a:solidFill>
              <a:latin typeface="Roboto"/>
              <a:ea typeface="Roboto"/>
              <a:cs typeface="Roboto"/>
              <a:sym typeface="Roboto"/>
            </a:endParaRPr>
          </a:p>
        </p:txBody>
      </p:sp>
      <p:sp>
        <p:nvSpPr>
          <p:cNvPr id="540" name="Google Shape;540;g143db9809b7_0_1207"/>
          <p:cNvSpPr/>
          <p:nvPr/>
        </p:nvSpPr>
        <p:spPr>
          <a:xfrm>
            <a:off x="0" y="6492875"/>
            <a:ext cx="12192000" cy="365100"/>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Google Shape;541;g143db9809b7_0_1207"/>
          <p:cNvSpPr/>
          <p:nvPr/>
        </p:nvSpPr>
        <p:spPr>
          <a:xfrm>
            <a:off x="3601900" y="2788625"/>
            <a:ext cx="301800" cy="430800"/>
          </a:xfrm>
          <a:prstGeom prst="downArrow">
            <a:avLst>
              <a:gd fmla="val 50000" name="adj1"/>
              <a:gd fmla="val 50000" name="adj2"/>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5" name="Shape 545"/>
        <p:cNvGrpSpPr/>
        <p:nvPr/>
      </p:nvGrpSpPr>
      <p:grpSpPr>
        <a:xfrm>
          <a:off x="0" y="0"/>
          <a:ext cx="0" cy="0"/>
          <a:chOff x="0" y="0"/>
          <a:chExt cx="0" cy="0"/>
        </a:xfrm>
      </p:grpSpPr>
      <p:sp>
        <p:nvSpPr>
          <p:cNvPr id="546" name="Google Shape;546;g143db9809b7_0_139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Code considerations</a:t>
            </a:r>
            <a:endParaRPr/>
          </a:p>
        </p:txBody>
      </p:sp>
      <p:sp>
        <p:nvSpPr>
          <p:cNvPr id="547" name="Google Shape;547;g143db9809b7_0_139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Used </a:t>
            </a:r>
            <a:r>
              <a:rPr b="1" lang="en-US"/>
              <a:t>groupby()</a:t>
            </a:r>
            <a:r>
              <a:rPr lang="en-US"/>
              <a:t> and </a:t>
            </a:r>
            <a:r>
              <a:rPr b="1" lang="en-US"/>
              <a:t>sort_values()</a:t>
            </a:r>
            <a:r>
              <a:rPr lang="en-US"/>
              <a:t> to aggregate dataset and:</a:t>
            </a:r>
            <a:endParaRPr/>
          </a:p>
          <a:p>
            <a:pPr indent="-342900" lvl="1" marL="914400" rtl="0" algn="l">
              <a:spcBef>
                <a:spcPts val="0"/>
              </a:spcBef>
              <a:spcAft>
                <a:spcPts val="0"/>
              </a:spcAft>
              <a:buSzPts val="1800"/>
              <a:buChar char="•"/>
            </a:pPr>
            <a:r>
              <a:rPr lang="en-US"/>
              <a:t>Identify percentage of private cycles and cycle hires each year</a:t>
            </a:r>
            <a:endParaRPr/>
          </a:p>
          <a:p>
            <a:pPr indent="-342900" lvl="1" marL="914400" rtl="0" algn="l">
              <a:spcBef>
                <a:spcPts val="0"/>
              </a:spcBef>
              <a:spcAft>
                <a:spcPts val="0"/>
              </a:spcAft>
              <a:buSzPts val="1800"/>
              <a:buChar char="•"/>
            </a:pPr>
            <a:r>
              <a:rPr lang="en-US"/>
              <a:t>Identify direction with highest number of total cycles</a:t>
            </a:r>
            <a:endParaRPr/>
          </a:p>
          <a:p>
            <a:pPr indent="-342900" lvl="1" marL="914400" rtl="0" algn="l">
              <a:spcBef>
                <a:spcPts val="0"/>
              </a:spcBef>
              <a:spcAft>
                <a:spcPts val="0"/>
              </a:spcAft>
              <a:buSzPts val="1800"/>
              <a:buChar char="•"/>
            </a:pPr>
            <a:r>
              <a:rPr lang="en-US"/>
              <a:t>Identify locations with least cycles sort by ascending order</a:t>
            </a:r>
            <a:endParaRPr/>
          </a:p>
          <a:p>
            <a:pPr indent="-342900" lvl="0" marL="457200" rtl="0" algn="l">
              <a:spcBef>
                <a:spcPts val="0"/>
              </a:spcBef>
              <a:spcAft>
                <a:spcPts val="0"/>
              </a:spcAft>
              <a:buSzPts val="1800"/>
              <a:buChar char="•"/>
            </a:pPr>
            <a:r>
              <a:rPr lang="en-US"/>
              <a:t>Used </a:t>
            </a:r>
            <a:r>
              <a:rPr b="1" lang="en-US"/>
              <a:t>seaborn</a:t>
            </a:r>
            <a:r>
              <a:rPr lang="en-US"/>
              <a:t> lineplot and barplot to visualise above variables in each area.</a:t>
            </a:r>
            <a:endParaRPr/>
          </a:p>
          <a:p>
            <a:pPr indent="-342900" lvl="0" marL="457200" rtl="0" algn="l">
              <a:spcBef>
                <a:spcPts val="0"/>
              </a:spcBef>
              <a:spcAft>
                <a:spcPts val="0"/>
              </a:spcAft>
              <a:buSzPts val="1800"/>
              <a:buChar char="•"/>
            </a:pPr>
            <a:r>
              <a:rPr lang="en-US"/>
              <a:t>Consider plotting on a map to view whether location correlates with each other.</a:t>
            </a:r>
            <a:endParaRPr/>
          </a:p>
        </p:txBody>
      </p:sp>
      <p:sp>
        <p:nvSpPr>
          <p:cNvPr id="548" name="Google Shape;548;g143db9809b7_0_1396"/>
          <p:cNvSpPr/>
          <p:nvPr/>
        </p:nvSpPr>
        <p:spPr>
          <a:xfrm>
            <a:off x="0" y="6492875"/>
            <a:ext cx="12192000" cy="365100"/>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1457179eb85_0_42"/>
          <p:cNvSpPr txBox="1"/>
          <p:nvPr>
            <p:ph type="title"/>
          </p:nvPr>
        </p:nvSpPr>
        <p:spPr>
          <a:xfrm>
            <a:off x="838200" y="365125"/>
            <a:ext cx="10515600" cy="1205700"/>
          </a:xfrm>
          <a:prstGeom prst="rect">
            <a:avLst/>
          </a:prstGeom>
          <a:noFill/>
          <a:ln>
            <a:noFill/>
          </a:ln>
        </p:spPr>
        <p:txBody>
          <a:bodyPr anchorCtr="0" anchor="b" bIns="45700" lIns="91425" spcFirstLastPara="1" rIns="91425" wrap="square" tIns="45700">
            <a:noAutofit/>
          </a:bodyPr>
          <a:lstStyle/>
          <a:p>
            <a:pPr indent="0" lvl="0" marL="0" rtl="0" algn="just">
              <a:lnSpc>
                <a:spcPct val="90000"/>
              </a:lnSpc>
              <a:spcBef>
                <a:spcPts val="0"/>
              </a:spcBef>
              <a:spcAft>
                <a:spcPts val="0"/>
              </a:spcAft>
              <a:buNone/>
            </a:pPr>
            <a:r>
              <a:rPr lang="en-US" sz="2200"/>
              <a:t>With 90% of the cycling </a:t>
            </a:r>
            <a:r>
              <a:rPr lang="en-US" sz="2200"/>
              <a:t>population</a:t>
            </a:r>
            <a:r>
              <a:rPr lang="en-US" sz="2200"/>
              <a:t> using private cycles and 10% using cycle hires, it is observed that people tend to cycle more when owning a private bike. While cycle hires were affected by the pandemic, private cycles in Inner London during the pandemic surpassed that of pre-pandemic.</a:t>
            </a:r>
            <a:endParaRPr sz="2200"/>
          </a:p>
        </p:txBody>
      </p:sp>
      <p:sp>
        <p:nvSpPr>
          <p:cNvPr id="554" name="Google Shape;554;g1457179eb85_0_42"/>
          <p:cNvSpPr/>
          <p:nvPr/>
        </p:nvSpPr>
        <p:spPr>
          <a:xfrm>
            <a:off x="0" y="6400800"/>
            <a:ext cx="12192000" cy="457200"/>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55" name="Google Shape;555;g1457179eb85_0_42"/>
          <p:cNvSpPr txBox="1"/>
          <p:nvPr/>
        </p:nvSpPr>
        <p:spPr>
          <a:xfrm>
            <a:off x="3047114" y="3276600"/>
            <a:ext cx="6097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chemeClr val="dk1"/>
                </a:solidFill>
                <a:latin typeface="Avenir"/>
                <a:ea typeface="Avenir"/>
                <a:cs typeface="Avenir"/>
                <a:sym typeface="Avenir"/>
              </a:rPr>
              <a:t> </a:t>
            </a:r>
            <a:endParaRPr sz="1800">
              <a:solidFill>
                <a:schemeClr val="dk1"/>
              </a:solidFill>
              <a:latin typeface="Avenir"/>
              <a:ea typeface="Avenir"/>
              <a:cs typeface="Avenir"/>
              <a:sym typeface="Avenir"/>
            </a:endParaRPr>
          </a:p>
        </p:txBody>
      </p:sp>
      <p:cxnSp>
        <p:nvCxnSpPr>
          <p:cNvPr id="556" name="Google Shape;556;g1457179eb85_0_42"/>
          <p:cNvCxnSpPr/>
          <p:nvPr/>
        </p:nvCxnSpPr>
        <p:spPr>
          <a:xfrm>
            <a:off x="327269" y="4232899"/>
            <a:ext cx="11598300" cy="0"/>
          </a:xfrm>
          <a:prstGeom prst="straightConnector1">
            <a:avLst/>
          </a:prstGeom>
          <a:noFill/>
          <a:ln cap="flat" cmpd="sng" w="28575">
            <a:solidFill>
              <a:schemeClr val="accent1"/>
            </a:solidFill>
            <a:prstDash val="solid"/>
            <a:round/>
            <a:headEnd len="sm" w="sm" type="none"/>
            <a:tailEnd len="sm" w="sm" type="none"/>
          </a:ln>
        </p:spPr>
      </p:cxnSp>
      <p:sp>
        <p:nvSpPr>
          <p:cNvPr id="557" name="Google Shape;557;g1457179eb85_0_42"/>
          <p:cNvSpPr txBox="1"/>
          <p:nvPr/>
        </p:nvSpPr>
        <p:spPr>
          <a:xfrm rot="-5400000">
            <a:off x="-429755" y="4977213"/>
            <a:ext cx="2010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venir"/>
                <a:ea typeface="Avenir"/>
                <a:cs typeface="Avenir"/>
                <a:sym typeface="Avenir"/>
              </a:rPr>
              <a:t>Central London</a:t>
            </a:r>
            <a:endParaRPr sz="1800">
              <a:solidFill>
                <a:schemeClr val="dk1"/>
              </a:solidFill>
              <a:latin typeface="Avenir"/>
              <a:ea typeface="Avenir"/>
              <a:cs typeface="Avenir"/>
              <a:sym typeface="Avenir"/>
            </a:endParaRPr>
          </a:p>
        </p:txBody>
      </p:sp>
      <p:sp>
        <p:nvSpPr>
          <p:cNvPr id="558" name="Google Shape;558;g1457179eb85_0_42"/>
          <p:cNvSpPr txBox="1"/>
          <p:nvPr/>
        </p:nvSpPr>
        <p:spPr>
          <a:xfrm rot="-5400000">
            <a:off x="-429755" y="2574539"/>
            <a:ext cx="2010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venir"/>
                <a:ea typeface="Avenir"/>
                <a:cs typeface="Avenir"/>
                <a:sym typeface="Avenir"/>
              </a:rPr>
              <a:t>Inner London</a:t>
            </a:r>
            <a:endParaRPr sz="1800">
              <a:solidFill>
                <a:schemeClr val="dk1"/>
              </a:solidFill>
              <a:latin typeface="Avenir"/>
              <a:ea typeface="Avenir"/>
              <a:cs typeface="Avenir"/>
              <a:sym typeface="Avenir"/>
            </a:endParaRPr>
          </a:p>
        </p:txBody>
      </p:sp>
      <p:pic>
        <p:nvPicPr>
          <p:cNvPr id="559" name="Google Shape;559;g1457179eb85_0_42"/>
          <p:cNvPicPr preferRelativeResize="0"/>
          <p:nvPr/>
        </p:nvPicPr>
        <p:blipFill>
          <a:blip r:embed="rId3">
            <a:alphaModFix/>
          </a:blip>
          <a:stretch>
            <a:fillRect/>
          </a:stretch>
        </p:blipFill>
        <p:spPr>
          <a:xfrm>
            <a:off x="1428025" y="2079663"/>
            <a:ext cx="4619625" cy="2009775"/>
          </a:xfrm>
          <a:prstGeom prst="rect">
            <a:avLst/>
          </a:prstGeom>
          <a:noFill/>
          <a:ln>
            <a:noFill/>
          </a:ln>
        </p:spPr>
      </p:pic>
      <p:sp>
        <p:nvSpPr>
          <p:cNvPr id="560" name="Google Shape;560;g1457179eb85_0_42"/>
          <p:cNvSpPr txBox="1"/>
          <p:nvPr/>
        </p:nvSpPr>
        <p:spPr>
          <a:xfrm>
            <a:off x="8397145" y="1570890"/>
            <a:ext cx="20103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8761D"/>
                </a:solidFill>
                <a:latin typeface="Avenir"/>
                <a:ea typeface="Avenir"/>
                <a:cs typeface="Avenir"/>
                <a:sym typeface="Avenir"/>
              </a:rPr>
              <a:t>Cycle hires</a:t>
            </a:r>
            <a:endParaRPr sz="1800">
              <a:solidFill>
                <a:srgbClr val="38761D"/>
              </a:solidFill>
              <a:latin typeface="Avenir"/>
              <a:ea typeface="Avenir"/>
              <a:cs typeface="Avenir"/>
              <a:sym typeface="Avenir"/>
            </a:endParaRPr>
          </a:p>
          <a:p>
            <a:pPr indent="0" lvl="0" marL="0" marR="0" rtl="0" algn="ctr">
              <a:spcBef>
                <a:spcPts val="0"/>
              </a:spcBef>
              <a:spcAft>
                <a:spcPts val="0"/>
              </a:spcAft>
              <a:buNone/>
            </a:pPr>
            <a:r>
              <a:rPr lang="en-US" sz="1800">
                <a:solidFill>
                  <a:srgbClr val="38761D"/>
                </a:solidFill>
                <a:latin typeface="Avenir"/>
                <a:ea typeface="Avenir"/>
                <a:cs typeface="Avenir"/>
                <a:sym typeface="Avenir"/>
              </a:rPr>
              <a:t>10%</a:t>
            </a:r>
            <a:endParaRPr sz="1800">
              <a:solidFill>
                <a:srgbClr val="38761D"/>
              </a:solidFill>
              <a:latin typeface="Avenir"/>
              <a:ea typeface="Avenir"/>
              <a:cs typeface="Avenir"/>
              <a:sym typeface="Avenir"/>
            </a:endParaRPr>
          </a:p>
        </p:txBody>
      </p:sp>
      <p:pic>
        <p:nvPicPr>
          <p:cNvPr id="561" name="Google Shape;561;g1457179eb85_0_42"/>
          <p:cNvPicPr preferRelativeResize="0"/>
          <p:nvPr/>
        </p:nvPicPr>
        <p:blipFill>
          <a:blip r:embed="rId4">
            <a:alphaModFix/>
          </a:blip>
          <a:stretch>
            <a:fillRect/>
          </a:stretch>
        </p:blipFill>
        <p:spPr>
          <a:xfrm>
            <a:off x="6275875" y="4286500"/>
            <a:ext cx="5521450" cy="2019300"/>
          </a:xfrm>
          <a:prstGeom prst="rect">
            <a:avLst/>
          </a:prstGeom>
          <a:noFill/>
          <a:ln>
            <a:noFill/>
          </a:ln>
        </p:spPr>
      </p:pic>
      <p:pic>
        <p:nvPicPr>
          <p:cNvPr id="562" name="Google Shape;562;g1457179eb85_0_42"/>
          <p:cNvPicPr preferRelativeResize="0"/>
          <p:nvPr/>
        </p:nvPicPr>
        <p:blipFill>
          <a:blip r:embed="rId5">
            <a:alphaModFix/>
          </a:blip>
          <a:stretch>
            <a:fillRect/>
          </a:stretch>
        </p:blipFill>
        <p:spPr>
          <a:xfrm>
            <a:off x="7264050" y="2198100"/>
            <a:ext cx="4514850" cy="1981200"/>
          </a:xfrm>
          <a:prstGeom prst="rect">
            <a:avLst/>
          </a:prstGeom>
          <a:noFill/>
          <a:ln>
            <a:noFill/>
          </a:ln>
        </p:spPr>
      </p:pic>
      <p:sp>
        <p:nvSpPr>
          <p:cNvPr id="563" name="Google Shape;563;g1457179eb85_0_42"/>
          <p:cNvSpPr txBox="1"/>
          <p:nvPr/>
        </p:nvSpPr>
        <p:spPr>
          <a:xfrm>
            <a:off x="2931670" y="1570890"/>
            <a:ext cx="20103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F9900"/>
                </a:solidFill>
                <a:latin typeface="Avenir"/>
                <a:ea typeface="Avenir"/>
                <a:cs typeface="Avenir"/>
                <a:sym typeface="Avenir"/>
              </a:rPr>
              <a:t>Private Cycles</a:t>
            </a:r>
            <a:endParaRPr b="1" sz="1800">
              <a:solidFill>
                <a:srgbClr val="FF9900"/>
              </a:solidFill>
              <a:latin typeface="Avenir"/>
              <a:ea typeface="Avenir"/>
              <a:cs typeface="Avenir"/>
              <a:sym typeface="Avenir"/>
            </a:endParaRPr>
          </a:p>
          <a:p>
            <a:pPr indent="0" lvl="0" marL="0" marR="0" rtl="0" algn="ctr">
              <a:spcBef>
                <a:spcPts val="0"/>
              </a:spcBef>
              <a:spcAft>
                <a:spcPts val="0"/>
              </a:spcAft>
              <a:buNone/>
            </a:pPr>
            <a:r>
              <a:rPr b="1" lang="en-US" sz="1800">
                <a:solidFill>
                  <a:srgbClr val="FF9900"/>
                </a:solidFill>
                <a:latin typeface="Avenir"/>
                <a:ea typeface="Avenir"/>
                <a:cs typeface="Avenir"/>
                <a:sym typeface="Avenir"/>
              </a:rPr>
              <a:t>90%</a:t>
            </a:r>
            <a:endParaRPr b="1" sz="1800">
              <a:solidFill>
                <a:srgbClr val="FF9900"/>
              </a:solidFill>
              <a:latin typeface="Avenir"/>
              <a:ea typeface="Avenir"/>
              <a:cs typeface="Avenir"/>
              <a:sym typeface="Avenir"/>
            </a:endParaRPr>
          </a:p>
        </p:txBody>
      </p:sp>
      <p:pic>
        <p:nvPicPr>
          <p:cNvPr id="564" name="Google Shape;564;g1457179eb85_0_42"/>
          <p:cNvPicPr preferRelativeResize="0"/>
          <p:nvPr/>
        </p:nvPicPr>
        <p:blipFill>
          <a:blip r:embed="rId6">
            <a:alphaModFix/>
          </a:blip>
          <a:stretch>
            <a:fillRect/>
          </a:stretch>
        </p:blipFill>
        <p:spPr>
          <a:xfrm>
            <a:off x="1009912" y="4267200"/>
            <a:ext cx="5016113" cy="2057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A busy city street at night&#10;&#10;Description automatically generated with medium confidence" id="109" name="Google Shape;109;p3"/>
          <p:cNvPicPr preferRelativeResize="0"/>
          <p:nvPr>
            <p:ph idx="1" type="body"/>
          </p:nvPr>
        </p:nvPicPr>
        <p:blipFill rotWithShape="1">
          <a:blip r:embed="rId3">
            <a:alphaModFix/>
          </a:blip>
          <a:srcRect b="0" l="0" r="0" t="0"/>
          <a:stretch/>
        </p:blipFill>
        <p:spPr>
          <a:xfrm>
            <a:off x="0" y="0"/>
            <a:ext cx="12192000" cy="6857999"/>
          </a:xfrm>
          <a:prstGeom prst="rect">
            <a:avLst/>
          </a:prstGeom>
          <a:noFill/>
          <a:ln>
            <a:noFill/>
          </a:ln>
        </p:spPr>
      </p:pic>
      <p:sp>
        <p:nvSpPr>
          <p:cNvPr id="110" name="Google Shape;110;p3"/>
          <p:cNvSpPr txBox="1"/>
          <p:nvPr/>
        </p:nvSpPr>
        <p:spPr>
          <a:xfrm>
            <a:off x="0" y="2917493"/>
            <a:ext cx="8399700" cy="3170700"/>
          </a:xfrm>
          <a:prstGeom prst="rect">
            <a:avLst/>
          </a:prstGeom>
          <a:solidFill>
            <a:srgbClr val="D8D8D8">
              <a:alpha val="73725"/>
            </a:srgbClr>
          </a:solidFill>
          <a:ln>
            <a:noFill/>
          </a:ln>
          <a:effectLst>
            <a:outerShdw blurRad="57150" rotWithShape="0" algn="bl" dir="5400000" dist="19050">
              <a:srgbClr val="000000">
                <a:alpha val="74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0000"/>
                </a:solidFill>
                <a:latin typeface="Avenir"/>
                <a:ea typeface="Avenir"/>
                <a:cs typeface="Avenir"/>
                <a:sym typeface="Avenir"/>
              </a:rPr>
              <a:t>“Car dependency has contributed to an increase in poor public health across our city. Streets can often be polluted, congested and dangerous – unwelcoming places to walk or cycle. Tube, rail and bus services can be overcrowded and sometimes unreliable and indirect, meaning there is no appealing alternative to car use for man</a:t>
            </a:r>
            <a:r>
              <a:rPr lang="en-US" sz="2000">
                <a:latin typeface="Avenir"/>
                <a:ea typeface="Avenir"/>
                <a:cs typeface="Avenir"/>
                <a:sym typeface="Avenir"/>
              </a:rPr>
              <a:t>y.”</a:t>
            </a:r>
            <a:endParaRPr sz="2000">
              <a:latin typeface="Avenir"/>
              <a:ea typeface="Avenir"/>
              <a:cs typeface="Avenir"/>
              <a:sym typeface="Avenir"/>
            </a:endParaRPr>
          </a:p>
          <a:p>
            <a:pPr indent="0" lvl="0" marL="0" marR="0" rtl="0" algn="l">
              <a:spcBef>
                <a:spcPts val="0"/>
              </a:spcBef>
              <a:spcAft>
                <a:spcPts val="0"/>
              </a:spcAft>
              <a:buNone/>
            </a:pPr>
            <a:r>
              <a:t/>
            </a:r>
            <a:endParaRPr sz="2000">
              <a:latin typeface="Avenir"/>
              <a:ea typeface="Avenir"/>
              <a:cs typeface="Avenir"/>
              <a:sym typeface="Avenir"/>
            </a:endParaRPr>
          </a:p>
          <a:p>
            <a:pPr indent="0" lvl="0" marL="0" marR="0" rtl="0" algn="l">
              <a:spcBef>
                <a:spcPts val="0"/>
              </a:spcBef>
              <a:spcAft>
                <a:spcPts val="0"/>
              </a:spcAft>
              <a:buNone/>
            </a:pPr>
            <a:r>
              <a:rPr lang="en-US" sz="2000">
                <a:latin typeface="Avenir"/>
                <a:ea typeface="Avenir"/>
                <a:cs typeface="Avenir"/>
                <a:sym typeface="Avenir"/>
              </a:rPr>
              <a:t>“</a:t>
            </a:r>
            <a:r>
              <a:rPr lang="en-US" sz="2000">
                <a:solidFill>
                  <a:srgbClr val="000000"/>
                </a:solidFill>
                <a:latin typeface="Avenir"/>
                <a:ea typeface="Avenir"/>
                <a:cs typeface="Avenir"/>
                <a:sym typeface="Avenir"/>
              </a:rPr>
              <a:t>The central aim is for 80% of all trips in London to be made on foot, by cycle or using public transport by 2041.”</a:t>
            </a:r>
            <a:endParaRPr sz="2000">
              <a:solidFill>
                <a:srgbClr val="000000"/>
              </a:solidFill>
              <a:latin typeface="Avenir"/>
              <a:ea typeface="Avenir"/>
              <a:cs typeface="Avenir"/>
              <a:sym typeface="Avenir"/>
            </a:endParaRPr>
          </a:p>
          <a:p>
            <a:pPr indent="0" lvl="0" marL="0" marR="0" rtl="0" algn="l">
              <a:spcBef>
                <a:spcPts val="0"/>
              </a:spcBef>
              <a:spcAft>
                <a:spcPts val="0"/>
              </a:spcAft>
              <a:buNone/>
            </a:pPr>
            <a:r>
              <a:t/>
            </a:r>
            <a:endParaRPr sz="2000">
              <a:latin typeface="Avenir"/>
              <a:ea typeface="Avenir"/>
              <a:cs typeface="Avenir"/>
              <a:sym typeface="Avenir"/>
            </a:endParaRPr>
          </a:p>
          <a:p>
            <a:pPr indent="0" lvl="0" marL="0" marR="0" rtl="0" algn="l">
              <a:spcBef>
                <a:spcPts val="0"/>
              </a:spcBef>
              <a:spcAft>
                <a:spcPts val="0"/>
              </a:spcAft>
              <a:buNone/>
            </a:pPr>
            <a:r>
              <a:rPr lang="en-US" sz="2000">
                <a:solidFill>
                  <a:srgbClr val="000000"/>
                </a:solidFill>
                <a:latin typeface="Avenir"/>
                <a:ea typeface="Avenir"/>
                <a:cs typeface="Avenir"/>
                <a:sym typeface="Avenir"/>
              </a:rPr>
              <a:t>(Mayor’s Transport Strategy 2018)</a:t>
            </a:r>
            <a:endParaRPr sz="1800">
              <a:solidFill>
                <a:schemeClr val="dk1"/>
              </a:solidFill>
              <a:latin typeface="Calibri"/>
              <a:ea typeface="Calibri"/>
              <a:cs typeface="Calibri"/>
              <a:sym typeface="Calibri"/>
            </a:endParaRPr>
          </a:p>
        </p:txBody>
      </p:sp>
      <p:sp>
        <p:nvSpPr>
          <p:cNvPr id="111" name="Google Shape;111;p3"/>
          <p:cNvSpPr/>
          <p:nvPr/>
        </p:nvSpPr>
        <p:spPr>
          <a:xfrm>
            <a:off x="0" y="6492875"/>
            <a:ext cx="12192000" cy="36512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3"/>
          <p:cNvSpPr txBox="1"/>
          <p:nvPr/>
        </p:nvSpPr>
        <p:spPr>
          <a:xfrm>
            <a:off x="-12" y="1664098"/>
            <a:ext cx="8399700" cy="923400"/>
          </a:xfrm>
          <a:prstGeom prst="rect">
            <a:avLst/>
          </a:prstGeom>
          <a:solidFill>
            <a:srgbClr val="D8D8D8">
              <a:alpha val="73725"/>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3600">
                <a:solidFill>
                  <a:schemeClr val="dk1"/>
                </a:solidFill>
                <a:latin typeface="Calibri"/>
                <a:ea typeface="Calibri"/>
                <a:cs typeface="Calibri"/>
                <a:sym typeface="Calibri"/>
              </a:rPr>
              <a:t>Background/context</a:t>
            </a:r>
            <a:br>
              <a:rPr b="0" lang="en-US" sz="1800">
                <a:solidFill>
                  <a:schemeClr val="dk1"/>
                </a:solidFill>
                <a:latin typeface="Calibri"/>
                <a:ea typeface="Calibri"/>
                <a:cs typeface="Calibri"/>
                <a:sym typeface="Calibri"/>
              </a:rPr>
            </a:br>
            <a:endParaRPr b="0" sz="18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266d91690007fc69_0"/>
          <p:cNvSpPr txBox="1"/>
          <p:nvPr>
            <p:ph type="title"/>
          </p:nvPr>
        </p:nvSpPr>
        <p:spPr>
          <a:xfrm>
            <a:off x="838200" y="365125"/>
            <a:ext cx="10515600" cy="1068900"/>
          </a:xfrm>
          <a:prstGeom prst="rect">
            <a:avLst/>
          </a:prstGeom>
          <a:noFill/>
          <a:ln>
            <a:noFill/>
          </a:ln>
        </p:spPr>
        <p:txBody>
          <a:bodyPr anchorCtr="0" anchor="b" bIns="45700" lIns="91425" spcFirstLastPara="1" rIns="91425" wrap="square" tIns="45700">
            <a:noAutofit/>
          </a:bodyPr>
          <a:lstStyle/>
          <a:p>
            <a:pPr indent="0" lvl="0" marL="0" rtl="0" algn="just">
              <a:lnSpc>
                <a:spcPct val="90000"/>
              </a:lnSpc>
              <a:spcBef>
                <a:spcPts val="0"/>
              </a:spcBef>
              <a:spcAft>
                <a:spcPts val="0"/>
              </a:spcAft>
              <a:buClr>
                <a:srgbClr val="3F3F3F"/>
              </a:buClr>
              <a:buSzPts val="3500"/>
              <a:buFont typeface="Avenir"/>
              <a:buNone/>
            </a:pPr>
            <a:r>
              <a:rPr lang="en-US" sz="3000"/>
              <a:t>Consider implementing a cycle scheme to promote the purchase of private bikes in east and west of Central and Inner London.</a:t>
            </a:r>
            <a:endParaRPr sz="3000"/>
          </a:p>
        </p:txBody>
      </p:sp>
      <p:sp>
        <p:nvSpPr>
          <p:cNvPr id="570" name="Google Shape;570;g266d91690007fc69_0"/>
          <p:cNvSpPr/>
          <p:nvPr/>
        </p:nvSpPr>
        <p:spPr>
          <a:xfrm>
            <a:off x="0" y="6400800"/>
            <a:ext cx="12192000" cy="457200"/>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Chart, bar chart&#10;&#10;Description automatically generated" id="571" name="Google Shape;571;g266d91690007fc69_0"/>
          <p:cNvPicPr preferRelativeResize="0"/>
          <p:nvPr/>
        </p:nvPicPr>
        <p:blipFill rotWithShape="1">
          <a:blip r:embed="rId3">
            <a:alphaModFix/>
          </a:blip>
          <a:srcRect b="0" l="0" r="0" t="0"/>
          <a:stretch/>
        </p:blipFill>
        <p:spPr>
          <a:xfrm>
            <a:off x="108213" y="2354580"/>
            <a:ext cx="6406587" cy="3429000"/>
          </a:xfrm>
          <a:prstGeom prst="rect">
            <a:avLst/>
          </a:prstGeom>
          <a:noFill/>
          <a:ln>
            <a:noFill/>
          </a:ln>
        </p:spPr>
      </p:pic>
      <p:pic>
        <p:nvPicPr>
          <p:cNvPr descr="Chart, bar chart&#10;&#10;Description automatically generated" id="572" name="Google Shape;572;g266d91690007fc69_0"/>
          <p:cNvPicPr preferRelativeResize="0"/>
          <p:nvPr/>
        </p:nvPicPr>
        <p:blipFill rotWithShape="1">
          <a:blip r:embed="rId4">
            <a:alphaModFix/>
          </a:blip>
          <a:srcRect b="0" l="0" r="0" t="0"/>
          <a:stretch/>
        </p:blipFill>
        <p:spPr>
          <a:xfrm>
            <a:off x="6067900" y="2354575"/>
            <a:ext cx="6002426" cy="342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1457179eb85_0_25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000"/>
              <a:t>Consistent across 3 areas of London, l</a:t>
            </a:r>
            <a:r>
              <a:rPr lang="en-US" sz="3000"/>
              <a:t>east people cycled towards eastbound and westbound.</a:t>
            </a:r>
            <a:endParaRPr sz="3000"/>
          </a:p>
        </p:txBody>
      </p:sp>
      <p:sp>
        <p:nvSpPr>
          <p:cNvPr id="578" name="Google Shape;578;g1457179eb85_0_253"/>
          <p:cNvSpPr/>
          <p:nvPr/>
        </p:nvSpPr>
        <p:spPr>
          <a:xfrm>
            <a:off x="0" y="6492875"/>
            <a:ext cx="12192000" cy="365100"/>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79" name="Google Shape;579;g1457179eb85_0_253"/>
          <p:cNvPicPr preferRelativeResize="0"/>
          <p:nvPr/>
        </p:nvPicPr>
        <p:blipFill>
          <a:blip r:embed="rId3">
            <a:alphaModFix/>
          </a:blip>
          <a:stretch>
            <a:fillRect/>
          </a:stretch>
        </p:blipFill>
        <p:spPr>
          <a:xfrm>
            <a:off x="1988050" y="1590325"/>
            <a:ext cx="7630776" cy="4750151"/>
          </a:xfrm>
          <a:prstGeom prst="rect">
            <a:avLst/>
          </a:prstGeom>
          <a:noFill/>
          <a:ln>
            <a:noFill/>
          </a:ln>
        </p:spPr>
      </p:pic>
      <p:sp>
        <p:nvSpPr>
          <p:cNvPr id="580" name="Google Shape;580;g1457179eb85_0_253"/>
          <p:cNvSpPr txBox="1"/>
          <p:nvPr>
            <p:ph type="title"/>
          </p:nvPr>
        </p:nvSpPr>
        <p:spPr>
          <a:xfrm>
            <a:off x="309550" y="6111875"/>
            <a:ext cx="1593900" cy="4371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i="1" lang="en-US" sz="1400"/>
              <a:t>*Dataset: 2014-2021</a:t>
            </a:r>
            <a:endParaRPr i="1" sz="1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143db9809b7_0_124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just">
              <a:spcBef>
                <a:spcPts val="0"/>
              </a:spcBef>
              <a:spcAft>
                <a:spcPts val="0"/>
              </a:spcAft>
              <a:buSzPts val="990"/>
              <a:buNone/>
            </a:pPr>
            <a:r>
              <a:rPr lang="en-US" sz="3000"/>
              <a:t>F</a:t>
            </a:r>
            <a:r>
              <a:rPr lang="en-US" sz="3000"/>
              <a:t>ocus on improving cycling roads towards east &amp; west direction in the top 5 locations with least number of cycles of each area.</a:t>
            </a:r>
            <a:endParaRPr sz="3000"/>
          </a:p>
        </p:txBody>
      </p:sp>
      <p:sp>
        <p:nvSpPr>
          <p:cNvPr id="586" name="Google Shape;586;g143db9809b7_0_1242"/>
          <p:cNvSpPr/>
          <p:nvPr/>
        </p:nvSpPr>
        <p:spPr>
          <a:xfrm>
            <a:off x="0" y="6492875"/>
            <a:ext cx="12192000" cy="365100"/>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87" name="Google Shape;587;g143db9809b7_0_1242"/>
          <p:cNvPicPr preferRelativeResize="0"/>
          <p:nvPr/>
        </p:nvPicPr>
        <p:blipFill>
          <a:blip r:embed="rId3">
            <a:alphaModFix/>
          </a:blip>
          <a:stretch>
            <a:fillRect/>
          </a:stretch>
        </p:blipFill>
        <p:spPr>
          <a:xfrm>
            <a:off x="152400" y="1614625"/>
            <a:ext cx="3943638" cy="4497251"/>
          </a:xfrm>
          <a:prstGeom prst="rect">
            <a:avLst/>
          </a:prstGeom>
          <a:noFill/>
          <a:ln>
            <a:noFill/>
          </a:ln>
        </p:spPr>
      </p:pic>
      <p:pic>
        <p:nvPicPr>
          <p:cNvPr id="588" name="Google Shape;588;g143db9809b7_0_1242"/>
          <p:cNvPicPr preferRelativeResize="0"/>
          <p:nvPr/>
        </p:nvPicPr>
        <p:blipFill>
          <a:blip r:embed="rId4">
            <a:alphaModFix/>
          </a:blip>
          <a:stretch>
            <a:fillRect/>
          </a:stretch>
        </p:blipFill>
        <p:spPr>
          <a:xfrm>
            <a:off x="4248438" y="1614625"/>
            <a:ext cx="3439074" cy="4497250"/>
          </a:xfrm>
          <a:prstGeom prst="rect">
            <a:avLst/>
          </a:prstGeom>
          <a:noFill/>
          <a:ln>
            <a:noFill/>
          </a:ln>
        </p:spPr>
      </p:pic>
      <p:pic>
        <p:nvPicPr>
          <p:cNvPr id="589" name="Google Shape;589;g143db9809b7_0_1242"/>
          <p:cNvPicPr preferRelativeResize="0"/>
          <p:nvPr/>
        </p:nvPicPr>
        <p:blipFill>
          <a:blip r:embed="rId5">
            <a:alphaModFix/>
          </a:blip>
          <a:stretch>
            <a:fillRect/>
          </a:stretch>
        </p:blipFill>
        <p:spPr>
          <a:xfrm>
            <a:off x="7839911" y="1614625"/>
            <a:ext cx="3886173" cy="4497250"/>
          </a:xfrm>
          <a:prstGeom prst="rect">
            <a:avLst/>
          </a:prstGeom>
          <a:noFill/>
          <a:ln>
            <a:noFill/>
          </a:ln>
        </p:spPr>
      </p:pic>
      <p:sp>
        <p:nvSpPr>
          <p:cNvPr id="590" name="Google Shape;590;g143db9809b7_0_1242"/>
          <p:cNvSpPr txBox="1"/>
          <p:nvPr>
            <p:ph type="title"/>
          </p:nvPr>
        </p:nvSpPr>
        <p:spPr>
          <a:xfrm>
            <a:off x="309550" y="6111875"/>
            <a:ext cx="1593900" cy="4371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i="1" lang="en-US" sz="1400"/>
              <a:t>*Dataset: 2014-2021</a:t>
            </a:r>
            <a:endParaRPr i="1" sz="1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266d91690007fc69_92"/>
          <p:cNvSpPr txBox="1"/>
          <p:nvPr/>
        </p:nvSpPr>
        <p:spPr>
          <a:xfrm>
            <a:off x="885300" y="1907775"/>
            <a:ext cx="10212300" cy="2415000"/>
          </a:xfrm>
          <a:prstGeom prst="rect">
            <a:avLst/>
          </a:prstGeom>
          <a:noFill/>
          <a:ln>
            <a:noFill/>
          </a:ln>
        </p:spPr>
        <p:txBody>
          <a:bodyPr anchorCtr="0" anchor="t" bIns="91425" lIns="91425" spcFirstLastPara="1" rIns="91425" wrap="square" tIns="91425">
            <a:spAutoFit/>
          </a:bodyPr>
          <a:lstStyle/>
          <a:p>
            <a:pPr indent="-374650" lvl="0" marL="457200" rtl="0" algn="l">
              <a:lnSpc>
                <a:spcPct val="90000"/>
              </a:lnSpc>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I</a:t>
            </a:r>
            <a:r>
              <a:rPr lang="en-US" sz="2300">
                <a:solidFill>
                  <a:schemeClr val="dk1"/>
                </a:solidFill>
                <a:latin typeface="Calibri"/>
                <a:ea typeface="Calibri"/>
                <a:cs typeface="Calibri"/>
                <a:sym typeface="Calibri"/>
              </a:rPr>
              <a:t>mplement a cycle scheme to promote the purchase of private bikes beginning in east and west london to increase the uptake of cycling. </a:t>
            </a:r>
            <a:endParaRPr sz="2300">
              <a:solidFill>
                <a:schemeClr val="dk1"/>
              </a:solidFill>
              <a:latin typeface="Calibri"/>
              <a:ea typeface="Calibri"/>
              <a:cs typeface="Calibri"/>
              <a:sym typeface="Calibri"/>
            </a:endParaRPr>
          </a:p>
          <a:p>
            <a:pPr indent="-374650" lvl="0" marL="457200" rtl="0" algn="l">
              <a:lnSpc>
                <a:spcPct val="90000"/>
              </a:lnSpc>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Improve facilities on the public transports (ie. train and bus) to accommodate long journey travellers who are carrying bikes. This will encourage more people to cycle once inside Central London.</a:t>
            </a:r>
            <a:endParaRPr sz="2300">
              <a:solidFill>
                <a:schemeClr val="dk1"/>
              </a:solidFill>
              <a:latin typeface="Calibri"/>
              <a:ea typeface="Calibri"/>
              <a:cs typeface="Calibri"/>
              <a:sym typeface="Calibri"/>
            </a:endParaRPr>
          </a:p>
          <a:p>
            <a:pPr indent="-374650" lvl="0" marL="457200" rtl="0" algn="l">
              <a:lnSpc>
                <a:spcPct val="90000"/>
              </a:lnSpc>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Improve infrastructure at the top 5 locations with least number of total cycles such as building cycling roads or docking stations.</a:t>
            </a:r>
            <a:endParaRPr sz="2300">
              <a:solidFill>
                <a:schemeClr val="dk1"/>
              </a:solidFill>
              <a:latin typeface="Calibri"/>
              <a:ea typeface="Calibri"/>
              <a:cs typeface="Calibri"/>
              <a:sym typeface="Calibri"/>
            </a:endParaRPr>
          </a:p>
        </p:txBody>
      </p:sp>
      <p:sp>
        <p:nvSpPr>
          <p:cNvPr id="596" name="Google Shape;596;g266d91690007fc69_9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Recommendations</a:t>
            </a:r>
            <a:endParaRPr/>
          </a:p>
        </p:txBody>
      </p:sp>
      <p:sp>
        <p:nvSpPr>
          <p:cNvPr id="597" name="Google Shape;597;g266d91690007fc69_92"/>
          <p:cNvSpPr/>
          <p:nvPr/>
        </p:nvSpPr>
        <p:spPr>
          <a:xfrm>
            <a:off x="0" y="6492875"/>
            <a:ext cx="12192000" cy="365100"/>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cxnSp>
        <p:nvCxnSpPr>
          <p:cNvPr id="602" name="Google Shape;602;g143db9809b7_0_1248"/>
          <p:cNvCxnSpPr>
            <a:stCxn id="603" idx="0"/>
            <a:endCxn id="604" idx="2"/>
          </p:cNvCxnSpPr>
          <p:nvPr/>
        </p:nvCxnSpPr>
        <p:spPr>
          <a:xfrm rot="-5400000">
            <a:off x="693875" y="4670442"/>
            <a:ext cx="1345500" cy="465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605" name="Google Shape;605;g143db9809b7_0_1248"/>
          <p:cNvSpPr txBox="1"/>
          <p:nvPr>
            <p:ph type="title"/>
          </p:nvPr>
        </p:nvSpPr>
        <p:spPr>
          <a:xfrm>
            <a:off x="681250" y="469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Business Case</a:t>
            </a:r>
            <a:endParaRPr/>
          </a:p>
        </p:txBody>
      </p:sp>
      <p:cxnSp>
        <p:nvCxnSpPr>
          <p:cNvPr id="606" name="Google Shape;606;g143db9809b7_0_1248"/>
          <p:cNvCxnSpPr>
            <a:endCxn id="607" idx="0"/>
          </p:cNvCxnSpPr>
          <p:nvPr/>
        </p:nvCxnSpPr>
        <p:spPr>
          <a:xfrm flipH="1">
            <a:off x="3752800" y="3005329"/>
            <a:ext cx="2368200" cy="214200"/>
          </a:xfrm>
          <a:prstGeom prst="bentConnector2">
            <a:avLst/>
          </a:prstGeom>
          <a:noFill/>
          <a:ln cap="flat" cmpd="sng" w="19050">
            <a:solidFill>
              <a:srgbClr val="C2C2C2"/>
            </a:solidFill>
            <a:prstDash val="solid"/>
            <a:miter lim="8000"/>
            <a:headEnd len="sm" w="sm" type="none"/>
            <a:tailEnd len="sm" w="sm" type="none"/>
          </a:ln>
        </p:spPr>
      </p:cxnSp>
      <p:cxnSp>
        <p:nvCxnSpPr>
          <p:cNvPr id="608" name="Google Shape;608;g143db9809b7_0_1248"/>
          <p:cNvCxnSpPr>
            <a:stCxn id="609" idx="0"/>
            <a:endCxn id="610" idx="2"/>
          </p:cNvCxnSpPr>
          <p:nvPr/>
        </p:nvCxnSpPr>
        <p:spPr>
          <a:xfrm flipH="1" rot="5400000">
            <a:off x="6020050" y="2155675"/>
            <a:ext cx="205500" cy="36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611" name="Google Shape;611;g143db9809b7_0_1248"/>
          <p:cNvCxnSpPr>
            <a:stCxn id="610" idx="2"/>
            <a:endCxn id="612" idx="0"/>
          </p:cNvCxnSpPr>
          <p:nvPr/>
        </p:nvCxnSpPr>
        <p:spPr>
          <a:xfrm rot="5400000">
            <a:off x="5536150" y="2631775"/>
            <a:ext cx="1161900" cy="7800"/>
          </a:xfrm>
          <a:prstGeom prst="bentConnector3">
            <a:avLst>
              <a:gd fmla="val 49996" name="adj1"/>
            </a:avLst>
          </a:prstGeom>
          <a:noFill/>
          <a:ln cap="flat" cmpd="sng" w="19050">
            <a:solidFill>
              <a:srgbClr val="C2C2C2"/>
            </a:solidFill>
            <a:prstDash val="solid"/>
            <a:miter lim="8000"/>
            <a:headEnd len="sm" w="sm" type="none"/>
            <a:tailEnd len="sm" w="sm" type="none"/>
          </a:ln>
        </p:spPr>
      </p:cxnSp>
      <p:cxnSp>
        <p:nvCxnSpPr>
          <p:cNvPr id="613" name="Google Shape;613;g143db9809b7_0_1248"/>
          <p:cNvCxnSpPr>
            <a:stCxn id="604" idx="0"/>
          </p:cNvCxnSpPr>
          <p:nvPr/>
        </p:nvCxnSpPr>
        <p:spPr>
          <a:xfrm rot="-5400000">
            <a:off x="3642350" y="741717"/>
            <a:ext cx="226200" cy="4731300"/>
          </a:xfrm>
          <a:prstGeom prst="bentConnector2">
            <a:avLst/>
          </a:prstGeom>
          <a:noFill/>
          <a:ln cap="flat" cmpd="sng" w="19050">
            <a:solidFill>
              <a:srgbClr val="C2C2C2"/>
            </a:solidFill>
            <a:prstDash val="solid"/>
            <a:miter lim="8000"/>
            <a:headEnd len="sm" w="sm" type="none"/>
            <a:tailEnd len="sm" w="sm" type="none"/>
          </a:ln>
        </p:spPr>
      </p:cxnSp>
      <p:cxnSp>
        <p:nvCxnSpPr>
          <p:cNvPr id="614" name="Google Shape;614;g143db9809b7_0_1248"/>
          <p:cNvCxnSpPr>
            <a:stCxn id="615" idx="0"/>
            <a:endCxn id="607" idx="2"/>
          </p:cNvCxnSpPr>
          <p:nvPr/>
        </p:nvCxnSpPr>
        <p:spPr>
          <a:xfrm flipH="1" rot="5400000">
            <a:off x="3024200" y="4948667"/>
            <a:ext cx="1459800" cy="27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610" name="Google Shape;610;g143db9809b7_0_1248"/>
          <p:cNvSpPr txBox="1"/>
          <p:nvPr/>
        </p:nvSpPr>
        <p:spPr>
          <a:xfrm>
            <a:off x="3967450" y="1254325"/>
            <a:ext cx="4307100" cy="800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chemeClr val="dk1"/>
                </a:solidFill>
                <a:latin typeface="Roboto"/>
                <a:ea typeface="Roboto"/>
                <a:cs typeface="Roboto"/>
                <a:sym typeface="Roboto"/>
              </a:rPr>
              <a:t>Problem statement: How can we increase the uptake of cycling in London  in order to create a more sustainable transport system?</a:t>
            </a:r>
            <a:endParaRPr b="1" sz="1200">
              <a:solidFill>
                <a:schemeClr val="dk1"/>
              </a:solidFill>
              <a:latin typeface="Roboto"/>
              <a:ea typeface="Roboto"/>
              <a:cs typeface="Roboto"/>
              <a:sym typeface="Roboto"/>
            </a:endParaRPr>
          </a:p>
        </p:txBody>
      </p:sp>
      <p:sp>
        <p:nvSpPr>
          <p:cNvPr id="604" name="Google Shape;604;g143db9809b7_0_1248"/>
          <p:cNvSpPr txBox="1"/>
          <p:nvPr/>
        </p:nvSpPr>
        <p:spPr>
          <a:xfrm>
            <a:off x="364400" y="3220467"/>
            <a:ext cx="2050800" cy="800400"/>
          </a:xfrm>
          <a:prstGeom prst="rect">
            <a:avLst/>
          </a:prstGeom>
          <a:solidFill>
            <a:schemeClr val="lt2"/>
          </a:solidFill>
          <a:ln cap="flat" cmpd="sng" w="19050">
            <a:solidFill>
              <a:srgbClr val="0070C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1482AB"/>
                </a:solidFill>
                <a:latin typeface="Roboto"/>
                <a:ea typeface="Roboto"/>
                <a:cs typeface="Roboto"/>
                <a:sym typeface="Roboto"/>
              </a:rPr>
              <a:t>Q1. What are the main factors determining when people cycle?</a:t>
            </a:r>
            <a:endParaRPr b="1" sz="1200">
              <a:solidFill>
                <a:srgbClr val="1482AB"/>
              </a:solidFill>
              <a:latin typeface="Roboto"/>
              <a:ea typeface="Roboto"/>
              <a:cs typeface="Roboto"/>
              <a:sym typeface="Roboto"/>
            </a:endParaRPr>
          </a:p>
        </p:txBody>
      </p:sp>
      <p:sp>
        <p:nvSpPr>
          <p:cNvPr id="616" name="Google Shape;616;g143db9809b7_0_1248"/>
          <p:cNvSpPr txBox="1"/>
          <p:nvPr/>
        </p:nvSpPr>
        <p:spPr>
          <a:xfrm>
            <a:off x="9805650" y="3220467"/>
            <a:ext cx="2050800" cy="615600"/>
          </a:xfrm>
          <a:prstGeom prst="rect">
            <a:avLst/>
          </a:prstGeom>
          <a:solidFill>
            <a:schemeClr val="lt2"/>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FF00FF"/>
                </a:solidFill>
                <a:latin typeface="Roboto"/>
                <a:ea typeface="Roboto"/>
                <a:cs typeface="Roboto"/>
                <a:sym typeface="Roboto"/>
              </a:rPr>
              <a:t>Q5. How safe is it to cycle in London?</a:t>
            </a:r>
            <a:endParaRPr b="1" sz="1200">
              <a:solidFill>
                <a:srgbClr val="FF00FF"/>
              </a:solidFill>
              <a:latin typeface="Roboto"/>
              <a:ea typeface="Roboto"/>
              <a:cs typeface="Roboto"/>
              <a:sym typeface="Roboto"/>
            </a:endParaRPr>
          </a:p>
        </p:txBody>
      </p:sp>
      <p:sp>
        <p:nvSpPr>
          <p:cNvPr id="617" name="Google Shape;617;g143db9809b7_0_1248"/>
          <p:cNvSpPr txBox="1"/>
          <p:nvPr/>
        </p:nvSpPr>
        <p:spPr>
          <a:xfrm>
            <a:off x="7446688" y="3220467"/>
            <a:ext cx="2050800" cy="800400"/>
          </a:xfrm>
          <a:prstGeom prst="rect">
            <a:avLst/>
          </a:prstGeom>
          <a:solidFill>
            <a:schemeClr val="lt2"/>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7030A0"/>
                </a:solidFill>
                <a:latin typeface="Roboto"/>
                <a:ea typeface="Roboto"/>
                <a:cs typeface="Roboto"/>
                <a:sym typeface="Roboto"/>
              </a:rPr>
              <a:t>Q4. What is the sentiment towards cycling in London?</a:t>
            </a:r>
            <a:endParaRPr b="1" sz="1200">
              <a:solidFill>
                <a:srgbClr val="7030A0"/>
              </a:solidFill>
              <a:latin typeface="Roboto"/>
              <a:ea typeface="Roboto"/>
              <a:cs typeface="Roboto"/>
              <a:sym typeface="Roboto"/>
            </a:endParaRPr>
          </a:p>
        </p:txBody>
      </p:sp>
      <p:sp>
        <p:nvSpPr>
          <p:cNvPr id="612" name="Google Shape;612;g143db9809b7_0_1248"/>
          <p:cNvSpPr txBox="1"/>
          <p:nvPr/>
        </p:nvSpPr>
        <p:spPr>
          <a:xfrm>
            <a:off x="5087713" y="3216542"/>
            <a:ext cx="2050800" cy="800400"/>
          </a:xfrm>
          <a:prstGeom prst="rect">
            <a:avLst/>
          </a:prstGeom>
          <a:solidFill>
            <a:schemeClr val="lt1"/>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00B050"/>
                </a:solidFill>
                <a:latin typeface="Roboto"/>
                <a:ea typeface="Roboto"/>
                <a:cs typeface="Roboto"/>
                <a:sym typeface="Roboto"/>
              </a:rPr>
              <a:t>Q3. What are the demographics of cyclists in London?</a:t>
            </a:r>
            <a:endParaRPr b="1" sz="1200">
              <a:solidFill>
                <a:srgbClr val="00B050"/>
              </a:solidFill>
              <a:latin typeface="Roboto"/>
              <a:ea typeface="Roboto"/>
              <a:cs typeface="Roboto"/>
              <a:sym typeface="Roboto"/>
            </a:endParaRPr>
          </a:p>
        </p:txBody>
      </p:sp>
      <p:sp>
        <p:nvSpPr>
          <p:cNvPr id="607" name="Google Shape;607;g143db9809b7_0_1248"/>
          <p:cNvSpPr txBox="1"/>
          <p:nvPr/>
        </p:nvSpPr>
        <p:spPr>
          <a:xfrm>
            <a:off x="2727400" y="3219529"/>
            <a:ext cx="2050800" cy="1000500"/>
          </a:xfrm>
          <a:prstGeom prst="rect">
            <a:avLst/>
          </a:prstGeom>
          <a:solidFill>
            <a:schemeClr val="lt2"/>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FF6600"/>
                </a:solidFill>
                <a:latin typeface="Roboto"/>
                <a:ea typeface="Roboto"/>
                <a:cs typeface="Roboto"/>
                <a:sym typeface="Roboto"/>
              </a:rPr>
              <a:t>Q2. What impact does infrastructure have on cycling uptake and how can this be improved? </a:t>
            </a:r>
            <a:r>
              <a:rPr b="1" lang="en-US" sz="1300">
                <a:solidFill>
                  <a:srgbClr val="FF6600"/>
                </a:solidFill>
                <a:latin typeface="Roboto"/>
                <a:ea typeface="Roboto"/>
                <a:cs typeface="Roboto"/>
                <a:sym typeface="Roboto"/>
              </a:rPr>
              <a:t> </a:t>
            </a:r>
            <a:endParaRPr b="1" sz="1300">
              <a:solidFill>
                <a:srgbClr val="FF6600"/>
              </a:solidFill>
              <a:latin typeface="Roboto"/>
              <a:ea typeface="Roboto"/>
              <a:cs typeface="Roboto"/>
              <a:sym typeface="Roboto"/>
            </a:endParaRPr>
          </a:p>
        </p:txBody>
      </p:sp>
      <p:sp>
        <p:nvSpPr>
          <p:cNvPr id="618" name="Google Shape;618;g143db9809b7_0_1248"/>
          <p:cNvSpPr txBox="1"/>
          <p:nvPr/>
        </p:nvSpPr>
        <p:spPr>
          <a:xfrm>
            <a:off x="2728700" y="4395592"/>
            <a:ext cx="2050800" cy="985200"/>
          </a:xfrm>
          <a:prstGeom prst="rect">
            <a:avLst/>
          </a:prstGeom>
          <a:solidFill>
            <a:schemeClr val="lt2"/>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private vs cycle hire; locations with the least number of cycles </a:t>
            </a:r>
            <a:endParaRPr sz="1200">
              <a:solidFill>
                <a:schemeClr val="dk1"/>
              </a:solidFill>
              <a:latin typeface="Roboto"/>
              <a:ea typeface="Roboto"/>
              <a:cs typeface="Roboto"/>
              <a:sym typeface="Roboto"/>
            </a:endParaRPr>
          </a:p>
        </p:txBody>
      </p:sp>
      <p:cxnSp>
        <p:nvCxnSpPr>
          <p:cNvPr id="619" name="Google Shape;619;g143db9809b7_0_1248"/>
          <p:cNvCxnSpPr>
            <a:endCxn id="617" idx="0"/>
          </p:cNvCxnSpPr>
          <p:nvPr/>
        </p:nvCxnSpPr>
        <p:spPr>
          <a:xfrm>
            <a:off x="6074488" y="2999367"/>
            <a:ext cx="2397600" cy="221100"/>
          </a:xfrm>
          <a:prstGeom prst="bentConnector2">
            <a:avLst/>
          </a:prstGeom>
          <a:noFill/>
          <a:ln cap="flat" cmpd="sng" w="19050">
            <a:solidFill>
              <a:srgbClr val="C2C2C2"/>
            </a:solidFill>
            <a:prstDash val="solid"/>
            <a:miter lim="8000"/>
            <a:headEnd len="sm" w="sm" type="none"/>
            <a:tailEnd len="sm" w="sm" type="none"/>
          </a:ln>
        </p:spPr>
      </p:cxnSp>
      <p:cxnSp>
        <p:nvCxnSpPr>
          <p:cNvPr id="620" name="Google Shape;620;g143db9809b7_0_1248"/>
          <p:cNvCxnSpPr/>
          <p:nvPr/>
        </p:nvCxnSpPr>
        <p:spPr>
          <a:xfrm>
            <a:off x="8472100" y="3004867"/>
            <a:ext cx="2321700" cy="215100"/>
          </a:xfrm>
          <a:prstGeom prst="bentConnector3">
            <a:avLst>
              <a:gd fmla="val 99913" name="adj1"/>
            </a:avLst>
          </a:prstGeom>
          <a:noFill/>
          <a:ln cap="flat" cmpd="sng" w="19050">
            <a:solidFill>
              <a:srgbClr val="C2C2C2"/>
            </a:solidFill>
            <a:prstDash val="solid"/>
            <a:miter lim="8000"/>
            <a:headEnd len="sm" w="sm" type="none"/>
            <a:tailEnd len="sm" w="sm" type="none"/>
          </a:ln>
        </p:spPr>
      </p:cxnSp>
      <p:sp>
        <p:nvSpPr>
          <p:cNvPr id="621" name="Google Shape;621;g143db9809b7_0_1248"/>
          <p:cNvSpPr txBox="1"/>
          <p:nvPr/>
        </p:nvSpPr>
        <p:spPr>
          <a:xfrm>
            <a:off x="3039150" y="2308992"/>
            <a:ext cx="2050800" cy="488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dk1"/>
                </a:solidFill>
                <a:latin typeface="Roboto"/>
                <a:ea typeface="Roboto"/>
                <a:cs typeface="Roboto"/>
                <a:sym typeface="Roboto"/>
              </a:rPr>
              <a:t>What is the trend in total cycles over time?</a:t>
            </a:r>
            <a:endParaRPr sz="1200">
              <a:solidFill>
                <a:schemeClr val="dk1"/>
              </a:solidFill>
              <a:latin typeface="Roboto"/>
              <a:ea typeface="Roboto"/>
              <a:cs typeface="Roboto"/>
              <a:sym typeface="Roboto"/>
            </a:endParaRPr>
          </a:p>
        </p:txBody>
      </p:sp>
      <p:cxnSp>
        <p:nvCxnSpPr>
          <p:cNvPr id="622" name="Google Shape;622;g143db9809b7_0_1248"/>
          <p:cNvCxnSpPr/>
          <p:nvPr/>
        </p:nvCxnSpPr>
        <p:spPr>
          <a:xfrm flipH="1">
            <a:off x="5090525" y="2587700"/>
            <a:ext cx="1024800" cy="36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603" name="Google Shape;603;g143db9809b7_0_1248"/>
          <p:cNvSpPr txBox="1"/>
          <p:nvPr/>
        </p:nvSpPr>
        <p:spPr>
          <a:xfrm>
            <a:off x="317975" y="5366442"/>
            <a:ext cx="2050800" cy="985200"/>
          </a:xfrm>
          <a:prstGeom prst="rect">
            <a:avLst/>
          </a:prstGeom>
          <a:solidFill>
            <a:schemeClr val="lt2"/>
          </a:solidFill>
          <a:ln cap="flat" cmpd="sng" w="19050">
            <a:solidFill>
              <a:srgbClr val="1482AB"/>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central, inner, outer datasets; GOV.UK walking and cycling </a:t>
            </a:r>
            <a:r>
              <a:rPr lang="en-US" sz="1200">
                <a:solidFill>
                  <a:schemeClr val="dk1"/>
                </a:solidFill>
                <a:latin typeface="Roboto"/>
                <a:ea typeface="Roboto"/>
                <a:cs typeface="Roboto"/>
                <a:sym typeface="Roboto"/>
              </a:rPr>
              <a:t>statistics</a:t>
            </a:r>
            <a:endParaRPr sz="1200">
              <a:solidFill>
                <a:schemeClr val="dk1"/>
              </a:solidFill>
              <a:latin typeface="Roboto"/>
              <a:ea typeface="Roboto"/>
              <a:cs typeface="Roboto"/>
              <a:sym typeface="Roboto"/>
            </a:endParaRPr>
          </a:p>
        </p:txBody>
      </p:sp>
      <p:sp>
        <p:nvSpPr>
          <p:cNvPr id="615" name="Google Shape;615;g143db9809b7_0_1248"/>
          <p:cNvSpPr txBox="1"/>
          <p:nvPr/>
        </p:nvSpPr>
        <p:spPr>
          <a:xfrm>
            <a:off x="2730050" y="5679917"/>
            <a:ext cx="2050800" cy="615600"/>
          </a:xfrm>
          <a:prstGeom prst="rect">
            <a:avLst/>
          </a:prstGeom>
          <a:solidFill>
            <a:schemeClr val="lt2"/>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central, inner, outer datasets</a:t>
            </a:r>
            <a:endParaRPr sz="1200">
              <a:solidFill>
                <a:schemeClr val="dk1"/>
              </a:solidFill>
              <a:latin typeface="Roboto"/>
              <a:ea typeface="Roboto"/>
              <a:cs typeface="Roboto"/>
              <a:sym typeface="Roboto"/>
            </a:endParaRPr>
          </a:p>
        </p:txBody>
      </p:sp>
      <p:sp>
        <p:nvSpPr>
          <p:cNvPr id="623" name="Google Shape;623;g143db9809b7_0_1248"/>
          <p:cNvSpPr txBox="1"/>
          <p:nvPr/>
        </p:nvSpPr>
        <p:spPr>
          <a:xfrm>
            <a:off x="5142125" y="5643642"/>
            <a:ext cx="2050800" cy="430800"/>
          </a:xfrm>
          <a:prstGeom prst="rect">
            <a:avLst/>
          </a:prstGeom>
          <a:solidFill>
            <a:schemeClr val="lt1"/>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outer dataset</a:t>
            </a:r>
            <a:endParaRPr sz="1200">
              <a:solidFill>
                <a:schemeClr val="dk1"/>
              </a:solidFill>
              <a:latin typeface="Roboto"/>
              <a:ea typeface="Roboto"/>
              <a:cs typeface="Roboto"/>
              <a:sym typeface="Roboto"/>
            </a:endParaRPr>
          </a:p>
        </p:txBody>
      </p:sp>
      <p:sp>
        <p:nvSpPr>
          <p:cNvPr id="624" name="Google Shape;624;g143db9809b7_0_1248"/>
          <p:cNvSpPr txBox="1"/>
          <p:nvPr/>
        </p:nvSpPr>
        <p:spPr>
          <a:xfrm>
            <a:off x="7554200" y="5759392"/>
            <a:ext cx="2050800" cy="430800"/>
          </a:xfrm>
          <a:prstGeom prst="rect">
            <a:avLst/>
          </a:prstGeom>
          <a:solidFill>
            <a:schemeClr val="lt2"/>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Twitter</a:t>
            </a:r>
            <a:endParaRPr sz="1200">
              <a:solidFill>
                <a:schemeClr val="dk1"/>
              </a:solidFill>
              <a:latin typeface="Roboto"/>
              <a:ea typeface="Roboto"/>
              <a:cs typeface="Roboto"/>
              <a:sym typeface="Roboto"/>
            </a:endParaRPr>
          </a:p>
        </p:txBody>
      </p:sp>
      <p:sp>
        <p:nvSpPr>
          <p:cNvPr id="625" name="Google Shape;625;g143db9809b7_0_1248"/>
          <p:cNvSpPr txBox="1"/>
          <p:nvPr/>
        </p:nvSpPr>
        <p:spPr>
          <a:xfrm>
            <a:off x="316475" y="4201067"/>
            <a:ext cx="2050800" cy="985200"/>
          </a:xfrm>
          <a:prstGeom prst="rect">
            <a:avLst/>
          </a:prstGeom>
          <a:solidFill>
            <a:schemeClr val="lt2"/>
          </a:solidFill>
          <a:ln cap="flat" cmpd="sng" w="19050">
            <a:solidFill>
              <a:srgbClr val="1482AB"/>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lang="en-US" sz="1200">
                <a:solidFill>
                  <a:schemeClr val="dk1"/>
                </a:solidFill>
                <a:latin typeface="Roboto"/>
                <a:ea typeface="Roboto"/>
                <a:cs typeface="Roboto"/>
                <a:sym typeface="Roboto"/>
              </a:rPr>
              <a:t>Areas of exploration: time of year; time of day; weather; direction of travel;  reasons for cycling</a:t>
            </a:r>
            <a:endParaRPr sz="1200">
              <a:solidFill>
                <a:schemeClr val="dk1"/>
              </a:solidFill>
              <a:latin typeface="Roboto"/>
              <a:ea typeface="Roboto"/>
              <a:cs typeface="Roboto"/>
              <a:sym typeface="Roboto"/>
            </a:endParaRPr>
          </a:p>
        </p:txBody>
      </p:sp>
      <p:cxnSp>
        <p:nvCxnSpPr>
          <p:cNvPr id="626" name="Google Shape;626;g143db9809b7_0_1248"/>
          <p:cNvCxnSpPr>
            <a:stCxn id="623" idx="0"/>
            <a:endCxn id="612" idx="2"/>
          </p:cNvCxnSpPr>
          <p:nvPr/>
        </p:nvCxnSpPr>
        <p:spPr>
          <a:xfrm flipH="1" rot="5400000">
            <a:off x="5327075" y="4803192"/>
            <a:ext cx="1626600" cy="543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627" name="Google Shape;627;g143db9809b7_0_1248"/>
          <p:cNvSpPr txBox="1"/>
          <p:nvPr/>
        </p:nvSpPr>
        <p:spPr>
          <a:xfrm>
            <a:off x="5124588" y="4424817"/>
            <a:ext cx="2050800" cy="615600"/>
          </a:xfrm>
          <a:prstGeom prst="rect">
            <a:avLst/>
          </a:prstGeom>
          <a:solidFill>
            <a:schemeClr val="lt1"/>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gender</a:t>
            </a:r>
            <a:endParaRPr sz="1200">
              <a:solidFill>
                <a:schemeClr val="dk1"/>
              </a:solidFill>
              <a:latin typeface="Roboto"/>
              <a:ea typeface="Roboto"/>
              <a:cs typeface="Roboto"/>
              <a:sym typeface="Roboto"/>
            </a:endParaRPr>
          </a:p>
        </p:txBody>
      </p:sp>
      <p:cxnSp>
        <p:nvCxnSpPr>
          <p:cNvPr id="628" name="Google Shape;628;g143db9809b7_0_1248"/>
          <p:cNvCxnSpPr>
            <a:stCxn id="624" idx="0"/>
          </p:cNvCxnSpPr>
          <p:nvPr/>
        </p:nvCxnSpPr>
        <p:spPr>
          <a:xfrm flipH="1" rot="5400000">
            <a:off x="7691750" y="4871542"/>
            <a:ext cx="1742400" cy="333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629" name="Google Shape;629;g143db9809b7_0_1248"/>
          <p:cNvSpPr txBox="1"/>
          <p:nvPr/>
        </p:nvSpPr>
        <p:spPr>
          <a:xfrm>
            <a:off x="7512313" y="4397529"/>
            <a:ext cx="2050800" cy="985200"/>
          </a:xfrm>
          <a:prstGeom prst="rect">
            <a:avLst/>
          </a:prstGeom>
          <a:solidFill>
            <a:schemeClr val="lt2"/>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top words appearing; polarity score; top 20 positive/negative tweets</a:t>
            </a:r>
            <a:endParaRPr sz="1200">
              <a:solidFill>
                <a:schemeClr val="dk1"/>
              </a:solidFill>
              <a:latin typeface="Roboto"/>
              <a:ea typeface="Roboto"/>
              <a:cs typeface="Roboto"/>
              <a:sym typeface="Roboto"/>
            </a:endParaRPr>
          </a:p>
        </p:txBody>
      </p:sp>
      <p:cxnSp>
        <p:nvCxnSpPr>
          <p:cNvPr id="630" name="Google Shape;630;g143db9809b7_0_1248"/>
          <p:cNvCxnSpPr/>
          <p:nvPr/>
        </p:nvCxnSpPr>
        <p:spPr>
          <a:xfrm flipH="1" rot="5400000">
            <a:off x="9959850" y="4715967"/>
            <a:ext cx="1742400" cy="333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631" name="Google Shape;631;g143db9809b7_0_1248"/>
          <p:cNvSpPr txBox="1"/>
          <p:nvPr/>
        </p:nvSpPr>
        <p:spPr>
          <a:xfrm>
            <a:off x="9900050" y="4395917"/>
            <a:ext cx="2050800" cy="615600"/>
          </a:xfrm>
          <a:prstGeom prst="rect">
            <a:avLst/>
          </a:prstGeom>
          <a:solidFill>
            <a:schemeClr val="lt2"/>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theft; road casualties</a:t>
            </a:r>
            <a:endParaRPr sz="1200">
              <a:solidFill>
                <a:schemeClr val="dk1"/>
              </a:solidFill>
              <a:latin typeface="Roboto"/>
              <a:ea typeface="Roboto"/>
              <a:cs typeface="Roboto"/>
              <a:sym typeface="Roboto"/>
            </a:endParaRPr>
          </a:p>
        </p:txBody>
      </p:sp>
      <p:sp>
        <p:nvSpPr>
          <p:cNvPr id="632" name="Google Shape;632;g143db9809b7_0_1248"/>
          <p:cNvSpPr txBox="1"/>
          <p:nvPr/>
        </p:nvSpPr>
        <p:spPr>
          <a:xfrm>
            <a:off x="9966275" y="5444392"/>
            <a:ext cx="2050800" cy="800400"/>
          </a:xfrm>
          <a:prstGeom prst="rect">
            <a:avLst/>
          </a:prstGeom>
          <a:solidFill>
            <a:schemeClr val="lt2"/>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GOV.UK reported road casualties</a:t>
            </a:r>
            <a:r>
              <a:rPr lang="en-US" sz="1200">
                <a:solidFill>
                  <a:schemeClr val="dk1"/>
                </a:solidFill>
                <a:latin typeface="Roboto"/>
                <a:ea typeface="Roboto"/>
                <a:cs typeface="Roboto"/>
                <a:sym typeface="Roboto"/>
              </a:rPr>
              <a:t>; data.london.gov.uk</a:t>
            </a:r>
            <a:endParaRPr sz="1200">
              <a:solidFill>
                <a:schemeClr val="dk1"/>
              </a:solidFill>
              <a:latin typeface="Roboto"/>
              <a:ea typeface="Roboto"/>
              <a:cs typeface="Roboto"/>
              <a:sym typeface="Roboto"/>
            </a:endParaRPr>
          </a:p>
        </p:txBody>
      </p:sp>
      <p:sp>
        <p:nvSpPr>
          <p:cNvPr id="633" name="Google Shape;633;g143db9809b7_0_1248"/>
          <p:cNvSpPr/>
          <p:nvPr/>
        </p:nvSpPr>
        <p:spPr>
          <a:xfrm>
            <a:off x="0" y="6492875"/>
            <a:ext cx="12192000" cy="3651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4" name="Google Shape;634;g143db9809b7_0_1248"/>
          <p:cNvSpPr/>
          <p:nvPr/>
        </p:nvSpPr>
        <p:spPr>
          <a:xfrm>
            <a:off x="5945100" y="2785650"/>
            <a:ext cx="301800" cy="430800"/>
          </a:xfrm>
          <a:prstGeom prst="downArrow">
            <a:avLst>
              <a:gd fmla="val 50000" name="adj1"/>
              <a:gd fmla="val 50000" name="adj2"/>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8" name="Shape 638"/>
        <p:cNvGrpSpPr/>
        <p:nvPr/>
      </p:nvGrpSpPr>
      <p:grpSpPr>
        <a:xfrm>
          <a:off x="0" y="0"/>
          <a:ext cx="0" cy="0"/>
          <a:chOff x="0" y="0"/>
          <a:chExt cx="0" cy="0"/>
        </a:xfrm>
      </p:grpSpPr>
      <p:sp>
        <p:nvSpPr>
          <p:cNvPr id="639" name="Google Shape;639;g143db9809b7_0_128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Code considerations</a:t>
            </a:r>
            <a:endParaRPr/>
          </a:p>
        </p:txBody>
      </p:sp>
      <p:sp>
        <p:nvSpPr>
          <p:cNvPr id="640" name="Google Shape;640;g143db9809b7_0_128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Used sns bar plot and line plot for </a:t>
            </a:r>
            <a:r>
              <a:rPr lang="en-US"/>
              <a:t>Univariate</a:t>
            </a:r>
            <a:r>
              <a:rPr lang="en-US"/>
              <a:t> and </a:t>
            </a:r>
            <a:r>
              <a:rPr lang="en-US"/>
              <a:t>Bi-variate Analysis</a:t>
            </a:r>
            <a:r>
              <a:rPr lang="en-US"/>
              <a:t> analysis. </a:t>
            </a:r>
            <a:endParaRPr/>
          </a:p>
          <a:p>
            <a:pPr indent="-342900" lvl="0" marL="457200" rtl="0" algn="l">
              <a:spcBef>
                <a:spcPts val="0"/>
              </a:spcBef>
              <a:spcAft>
                <a:spcPts val="0"/>
              </a:spcAft>
              <a:buSzPts val="1800"/>
              <a:buChar char="●"/>
            </a:pPr>
            <a:r>
              <a:rPr lang="en-US"/>
              <a:t>Analysed outliers through boxplots between total cycles and gender</a:t>
            </a:r>
            <a:endParaRPr/>
          </a:p>
          <a:p>
            <a:pPr indent="-342900" lvl="0" marL="457200" rtl="0" algn="l">
              <a:spcBef>
                <a:spcPts val="0"/>
              </a:spcBef>
              <a:spcAft>
                <a:spcPts val="0"/>
              </a:spcAft>
              <a:buSzPts val="1800"/>
              <a:buChar char="●"/>
            </a:pPr>
            <a:r>
              <a:rPr lang="en-US"/>
              <a:t>Tried using a log scale for the cycling data to consolidate the </a:t>
            </a:r>
            <a:r>
              <a:rPr lang="en-US"/>
              <a:t>numerous</a:t>
            </a:r>
            <a:r>
              <a:rPr lang="en-US"/>
              <a:t> variable but the visualisation was very cluttered</a:t>
            </a:r>
            <a:endParaRPr/>
          </a:p>
        </p:txBody>
      </p:sp>
      <p:sp>
        <p:nvSpPr>
          <p:cNvPr id="641" name="Google Shape;641;g143db9809b7_0_1283"/>
          <p:cNvSpPr/>
          <p:nvPr/>
        </p:nvSpPr>
        <p:spPr>
          <a:xfrm>
            <a:off x="0" y="6492875"/>
            <a:ext cx="12192000" cy="3651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g143db9809b7_0_140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600"/>
              <a:t>There are ~6x more Male cyclists than Female cyclists</a:t>
            </a:r>
            <a:endParaRPr sz="3600"/>
          </a:p>
        </p:txBody>
      </p:sp>
      <p:sp>
        <p:nvSpPr>
          <p:cNvPr id="647" name="Google Shape;647;g143db9809b7_0_1402"/>
          <p:cNvSpPr/>
          <p:nvPr/>
        </p:nvSpPr>
        <p:spPr>
          <a:xfrm>
            <a:off x="0" y="6492875"/>
            <a:ext cx="12192000" cy="3651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48" name="Google Shape;648;g143db9809b7_0_1402"/>
          <p:cNvPicPr preferRelativeResize="0"/>
          <p:nvPr/>
        </p:nvPicPr>
        <p:blipFill>
          <a:blip r:embed="rId3">
            <a:alphaModFix/>
          </a:blip>
          <a:stretch>
            <a:fillRect/>
          </a:stretch>
        </p:blipFill>
        <p:spPr>
          <a:xfrm>
            <a:off x="1301150" y="2040477"/>
            <a:ext cx="10052651" cy="2899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g1457179eecf_2_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600"/>
              <a:t>Male cyclists represent 83% of cyclist and Female cyclists 15%</a:t>
            </a:r>
            <a:endParaRPr sz="3600"/>
          </a:p>
        </p:txBody>
      </p:sp>
      <p:pic>
        <p:nvPicPr>
          <p:cNvPr id="654" name="Google Shape;654;g1457179eecf_2_1"/>
          <p:cNvPicPr preferRelativeResize="0"/>
          <p:nvPr/>
        </p:nvPicPr>
        <p:blipFill>
          <a:blip r:embed="rId3">
            <a:alphaModFix/>
          </a:blip>
          <a:stretch>
            <a:fillRect/>
          </a:stretch>
        </p:blipFill>
        <p:spPr>
          <a:xfrm>
            <a:off x="752400" y="2356000"/>
            <a:ext cx="10822875" cy="3197025"/>
          </a:xfrm>
          <a:prstGeom prst="rect">
            <a:avLst/>
          </a:prstGeom>
          <a:noFill/>
          <a:ln>
            <a:noFill/>
          </a:ln>
        </p:spPr>
      </p:pic>
      <p:sp>
        <p:nvSpPr>
          <p:cNvPr id="655" name="Google Shape;655;g1457179eecf_2_1"/>
          <p:cNvSpPr/>
          <p:nvPr/>
        </p:nvSpPr>
        <p:spPr>
          <a:xfrm>
            <a:off x="0" y="6492875"/>
            <a:ext cx="12192000" cy="3651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1457179eecf_2_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600"/>
              <a:t>Male and Female cyclists follow the same cycle pattern within a day generally</a:t>
            </a:r>
            <a:endParaRPr sz="3600"/>
          </a:p>
        </p:txBody>
      </p:sp>
      <p:pic>
        <p:nvPicPr>
          <p:cNvPr id="661" name="Google Shape;661;g1457179eecf_2_7"/>
          <p:cNvPicPr preferRelativeResize="0"/>
          <p:nvPr/>
        </p:nvPicPr>
        <p:blipFill>
          <a:blip r:embed="rId3">
            <a:alphaModFix/>
          </a:blip>
          <a:stretch>
            <a:fillRect/>
          </a:stretch>
        </p:blipFill>
        <p:spPr>
          <a:xfrm>
            <a:off x="579725" y="2254274"/>
            <a:ext cx="10718700" cy="3323450"/>
          </a:xfrm>
          <a:prstGeom prst="rect">
            <a:avLst/>
          </a:prstGeom>
          <a:noFill/>
          <a:ln>
            <a:noFill/>
          </a:ln>
        </p:spPr>
      </p:pic>
      <p:sp>
        <p:nvSpPr>
          <p:cNvPr id="662" name="Google Shape;662;g1457179eecf_2_7"/>
          <p:cNvSpPr/>
          <p:nvPr/>
        </p:nvSpPr>
        <p:spPr>
          <a:xfrm>
            <a:off x="0" y="6492875"/>
            <a:ext cx="12192000" cy="3651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1376502f66d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Recommendations</a:t>
            </a:r>
            <a:endParaRPr/>
          </a:p>
        </p:txBody>
      </p:sp>
      <p:sp>
        <p:nvSpPr>
          <p:cNvPr id="668" name="Google Shape;668;g1376502f66d_0_0"/>
          <p:cNvSpPr txBox="1"/>
          <p:nvPr>
            <p:ph idx="1" type="body"/>
          </p:nvPr>
        </p:nvSpPr>
        <p:spPr>
          <a:xfrm>
            <a:off x="804275" y="1514650"/>
            <a:ext cx="10515600" cy="4351200"/>
          </a:xfrm>
          <a:prstGeom prst="rect">
            <a:avLst/>
          </a:prstGeom>
        </p:spPr>
        <p:txBody>
          <a:bodyPr anchorCtr="0" anchor="t" bIns="45700" lIns="91425" spcFirstLastPara="1" rIns="91425" wrap="square" tIns="45700">
            <a:noAutofit/>
          </a:bodyPr>
          <a:lstStyle/>
          <a:p>
            <a:pPr indent="-374650" lvl="0" marL="457200" marR="25400" rtl="0" algn="l">
              <a:lnSpc>
                <a:spcPct val="100000"/>
              </a:lnSpc>
              <a:spcBef>
                <a:spcPts val="200"/>
              </a:spcBef>
              <a:spcAft>
                <a:spcPts val="0"/>
              </a:spcAft>
              <a:buSzPts val="2300"/>
              <a:buFont typeface="Roboto"/>
              <a:buChar char="●"/>
            </a:pPr>
            <a:r>
              <a:rPr lang="en-US" sz="2300">
                <a:highlight>
                  <a:srgbClr val="FFFFFF"/>
                </a:highlight>
              </a:rPr>
              <a:t>How can we increase the uptake of cycling in London: In order to promote the cycling in London Transport of London can </a:t>
            </a:r>
            <a:r>
              <a:rPr b="1" lang="en-US" sz="2300" u="sng">
                <a:highlight>
                  <a:srgbClr val="FFFFFF"/>
                </a:highlight>
              </a:rPr>
              <a:t>focus their efforts to increase the uptake of Women</a:t>
            </a:r>
            <a:r>
              <a:rPr lang="en-US" sz="2300">
                <a:highlight>
                  <a:srgbClr val="FFFFFF"/>
                </a:highlight>
              </a:rPr>
              <a:t> that represent 15% of the total cyclist.</a:t>
            </a:r>
            <a:endParaRPr sz="2300">
              <a:highlight>
                <a:srgbClr val="FFFFFF"/>
              </a:highlight>
            </a:endParaRPr>
          </a:p>
          <a:p>
            <a:pPr indent="-374650" lvl="0" marL="457200" marR="25400" rtl="0" algn="l">
              <a:lnSpc>
                <a:spcPct val="115000"/>
              </a:lnSpc>
              <a:spcBef>
                <a:spcPts val="0"/>
              </a:spcBef>
              <a:spcAft>
                <a:spcPts val="0"/>
              </a:spcAft>
              <a:buSzPts val="2300"/>
              <a:buFont typeface="Roboto"/>
              <a:buChar char="●"/>
            </a:pPr>
            <a:r>
              <a:rPr b="1" lang="en-US" sz="2300" u="sng">
                <a:highlight>
                  <a:schemeClr val="lt1"/>
                </a:highlight>
              </a:rPr>
              <a:t>Further study based on specific areas:</a:t>
            </a:r>
            <a:r>
              <a:rPr lang="en-US" sz="2300">
                <a:highlight>
                  <a:schemeClr val="lt1"/>
                </a:highlight>
              </a:rPr>
              <a:t> As we can see from the regression analysis (see Appendix) there is </a:t>
            </a:r>
            <a:r>
              <a:rPr b="1" lang="en-US" sz="2300" u="sng">
                <a:highlight>
                  <a:schemeClr val="lt1"/>
                </a:highlight>
              </a:rPr>
              <a:t>not a positive correlation between total cycles and female cycles</a:t>
            </a:r>
            <a:r>
              <a:rPr lang="en-US" sz="2300">
                <a:highlight>
                  <a:schemeClr val="lt1"/>
                </a:highlight>
              </a:rPr>
              <a:t>. As such there must be other factors that can explain the motivation of women to cycle.</a:t>
            </a:r>
            <a:endParaRPr sz="2300"/>
          </a:p>
        </p:txBody>
      </p:sp>
      <p:sp>
        <p:nvSpPr>
          <p:cNvPr id="669" name="Google Shape;669;g1376502f66d_0_0"/>
          <p:cNvSpPr/>
          <p:nvPr/>
        </p:nvSpPr>
        <p:spPr>
          <a:xfrm>
            <a:off x="0" y="6492875"/>
            <a:ext cx="12192000" cy="3651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cxnSp>
        <p:nvCxnSpPr>
          <p:cNvPr id="117" name="Google Shape;117;g143db9809b7_0_167"/>
          <p:cNvCxnSpPr>
            <a:stCxn id="118" idx="0"/>
            <a:endCxn id="119" idx="2"/>
          </p:cNvCxnSpPr>
          <p:nvPr/>
        </p:nvCxnSpPr>
        <p:spPr>
          <a:xfrm rot="-5400000">
            <a:off x="693875" y="4670442"/>
            <a:ext cx="1345500" cy="465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120" name="Google Shape;120;g143db9809b7_0_167"/>
          <p:cNvSpPr txBox="1"/>
          <p:nvPr>
            <p:ph type="title"/>
          </p:nvPr>
        </p:nvSpPr>
        <p:spPr>
          <a:xfrm>
            <a:off x="681250" y="46950"/>
            <a:ext cx="10515600" cy="1000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Business Case</a:t>
            </a:r>
            <a:endParaRPr/>
          </a:p>
        </p:txBody>
      </p:sp>
      <p:cxnSp>
        <p:nvCxnSpPr>
          <p:cNvPr id="121" name="Google Shape;121;g143db9809b7_0_167"/>
          <p:cNvCxnSpPr>
            <a:endCxn id="122" idx="0"/>
          </p:cNvCxnSpPr>
          <p:nvPr/>
        </p:nvCxnSpPr>
        <p:spPr>
          <a:xfrm flipH="1">
            <a:off x="3752800" y="3005329"/>
            <a:ext cx="2368200" cy="214200"/>
          </a:xfrm>
          <a:prstGeom prst="bentConnector2">
            <a:avLst/>
          </a:prstGeom>
          <a:noFill/>
          <a:ln cap="flat" cmpd="sng" w="19050">
            <a:solidFill>
              <a:srgbClr val="C2C2C2"/>
            </a:solidFill>
            <a:prstDash val="solid"/>
            <a:miter lim="8000"/>
            <a:headEnd len="sm" w="sm" type="none"/>
            <a:tailEnd len="sm" w="sm" type="none"/>
          </a:ln>
        </p:spPr>
      </p:cxnSp>
      <p:cxnSp>
        <p:nvCxnSpPr>
          <p:cNvPr id="123" name="Google Shape;123;g143db9809b7_0_167"/>
          <p:cNvCxnSpPr>
            <a:stCxn id="124" idx="0"/>
            <a:endCxn id="125" idx="2"/>
          </p:cNvCxnSpPr>
          <p:nvPr/>
        </p:nvCxnSpPr>
        <p:spPr>
          <a:xfrm flipH="1" rot="5400000">
            <a:off x="6020050" y="2155675"/>
            <a:ext cx="205500" cy="36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126" name="Google Shape;126;g143db9809b7_0_167"/>
          <p:cNvCxnSpPr>
            <a:stCxn id="125" idx="2"/>
            <a:endCxn id="127" idx="0"/>
          </p:cNvCxnSpPr>
          <p:nvPr/>
        </p:nvCxnSpPr>
        <p:spPr>
          <a:xfrm rot="5400000">
            <a:off x="5536150" y="2631775"/>
            <a:ext cx="1161900" cy="7800"/>
          </a:xfrm>
          <a:prstGeom prst="bentConnector3">
            <a:avLst>
              <a:gd fmla="val 49996" name="adj1"/>
            </a:avLst>
          </a:prstGeom>
          <a:noFill/>
          <a:ln cap="flat" cmpd="sng" w="19050">
            <a:solidFill>
              <a:srgbClr val="C2C2C2"/>
            </a:solidFill>
            <a:prstDash val="solid"/>
            <a:miter lim="8000"/>
            <a:headEnd len="sm" w="sm" type="none"/>
            <a:tailEnd len="sm" w="sm" type="none"/>
          </a:ln>
        </p:spPr>
      </p:cxnSp>
      <p:cxnSp>
        <p:nvCxnSpPr>
          <p:cNvPr id="128" name="Google Shape;128;g143db9809b7_0_167"/>
          <p:cNvCxnSpPr>
            <a:stCxn id="119" idx="0"/>
          </p:cNvCxnSpPr>
          <p:nvPr/>
        </p:nvCxnSpPr>
        <p:spPr>
          <a:xfrm rot="-5400000">
            <a:off x="3642350" y="741717"/>
            <a:ext cx="226200" cy="4731300"/>
          </a:xfrm>
          <a:prstGeom prst="bentConnector2">
            <a:avLst/>
          </a:prstGeom>
          <a:noFill/>
          <a:ln cap="flat" cmpd="sng" w="19050">
            <a:solidFill>
              <a:srgbClr val="C2C2C2"/>
            </a:solidFill>
            <a:prstDash val="solid"/>
            <a:miter lim="8000"/>
            <a:headEnd len="sm" w="sm" type="none"/>
            <a:tailEnd len="sm" w="sm" type="none"/>
          </a:ln>
        </p:spPr>
      </p:cxnSp>
      <p:cxnSp>
        <p:nvCxnSpPr>
          <p:cNvPr id="129" name="Google Shape;129;g143db9809b7_0_167"/>
          <p:cNvCxnSpPr>
            <a:stCxn id="130" idx="0"/>
            <a:endCxn id="122" idx="2"/>
          </p:cNvCxnSpPr>
          <p:nvPr/>
        </p:nvCxnSpPr>
        <p:spPr>
          <a:xfrm flipH="1" rot="5400000">
            <a:off x="3024200" y="4948667"/>
            <a:ext cx="1459800" cy="27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125" name="Google Shape;125;g143db9809b7_0_167"/>
          <p:cNvSpPr txBox="1"/>
          <p:nvPr/>
        </p:nvSpPr>
        <p:spPr>
          <a:xfrm>
            <a:off x="3967450" y="1254325"/>
            <a:ext cx="4307100" cy="800400"/>
          </a:xfrm>
          <a:prstGeom prst="rect">
            <a:avLst/>
          </a:prstGeom>
          <a:noFill/>
          <a:ln cap="flat" cmpd="sng" w="19050">
            <a:solidFill>
              <a:schemeClr val="dk1"/>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chemeClr val="dk1"/>
                </a:solidFill>
                <a:latin typeface="Roboto"/>
                <a:ea typeface="Roboto"/>
                <a:cs typeface="Roboto"/>
                <a:sym typeface="Roboto"/>
              </a:rPr>
              <a:t>Problem statement: How can we increase the uptake of cycling in London  in order to create a more sustainable transport system?</a:t>
            </a:r>
            <a:endParaRPr b="1" sz="1200">
              <a:solidFill>
                <a:schemeClr val="dk1"/>
              </a:solidFill>
              <a:latin typeface="Roboto"/>
              <a:ea typeface="Roboto"/>
              <a:cs typeface="Roboto"/>
              <a:sym typeface="Roboto"/>
            </a:endParaRPr>
          </a:p>
        </p:txBody>
      </p:sp>
      <p:sp>
        <p:nvSpPr>
          <p:cNvPr id="119" name="Google Shape;119;g143db9809b7_0_167"/>
          <p:cNvSpPr txBox="1"/>
          <p:nvPr/>
        </p:nvSpPr>
        <p:spPr>
          <a:xfrm>
            <a:off x="364400" y="3220467"/>
            <a:ext cx="2050800" cy="800400"/>
          </a:xfrm>
          <a:prstGeom prst="rect">
            <a:avLst/>
          </a:prstGeom>
          <a:noFill/>
          <a:ln cap="flat" cmpd="sng" w="19050">
            <a:solidFill>
              <a:srgbClr val="0070C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1482AB"/>
                </a:solidFill>
                <a:latin typeface="Roboto"/>
                <a:ea typeface="Roboto"/>
                <a:cs typeface="Roboto"/>
                <a:sym typeface="Roboto"/>
              </a:rPr>
              <a:t>Q1. What are the main factors </a:t>
            </a:r>
            <a:r>
              <a:rPr b="1" lang="en-US" sz="1200">
                <a:solidFill>
                  <a:srgbClr val="1482AB"/>
                </a:solidFill>
                <a:latin typeface="Roboto"/>
                <a:ea typeface="Roboto"/>
                <a:cs typeface="Roboto"/>
                <a:sym typeface="Roboto"/>
              </a:rPr>
              <a:t>determining</a:t>
            </a:r>
            <a:r>
              <a:rPr b="1" lang="en-US" sz="1200">
                <a:solidFill>
                  <a:srgbClr val="1482AB"/>
                </a:solidFill>
                <a:latin typeface="Roboto"/>
                <a:ea typeface="Roboto"/>
                <a:cs typeface="Roboto"/>
                <a:sym typeface="Roboto"/>
              </a:rPr>
              <a:t> when people cycle?</a:t>
            </a:r>
            <a:endParaRPr b="1" sz="1200">
              <a:solidFill>
                <a:srgbClr val="1482AB"/>
              </a:solidFill>
              <a:latin typeface="Roboto"/>
              <a:ea typeface="Roboto"/>
              <a:cs typeface="Roboto"/>
              <a:sym typeface="Roboto"/>
            </a:endParaRPr>
          </a:p>
        </p:txBody>
      </p:sp>
      <p:sp>
        <p:nvSpPr>
          <p:cNvPr id="131" name="Google Shape;131;g143db9809b7_0_167"/>
          <p:cNvSpPr txBox="1"/>
          <p:nvPr/>
        </p:nvSpPr>
        <p:spPr>
          <a:xfrm>
            <a:off x="9805650" y="3220467"/>
            <a:ext cx="2050800" cy="615600"/>
          </a:xfrm>
          <a:prstGeom prst="rect">
            <a:avLst/>
          </a:prstGeom>
          <a:no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FF00FF"/>
                </a:solidFill>
                <a:latin typeface="Roboto"/>
                <a:ea typeface="Roboto"/>
                <a:cs typeface="Roboto"/>
                <a:sym typeface="Roboto"/>
              </a:rPr>
              <a:t>Q5. How safe is it to cycle in London?</a:t>
            </a:r>
            <a:endParaRPr b="1" sz="1200">
              <a:solidFill>
                <a:srgbClr val="FF00FF"/>
              </a:solidFill>
              <a:latin typeface="Roboto"/>
              <a:ea typeface="Roboto"/>
              <a:cs typeface="Roboto"/>
              <a:sym typeface="Roboto"/>
            </a:endParaRPr>
          </a:p>
        </p:txBody>
      </p:sp>
      <p:sp>
        <p:nvSpPr>
          <p:cNvPr id="132" name="Google Shape;132;g143db9809b7_0_167"/>
          <p:cNvSpPr txBox="1"/>
          <p:nvPr/>
        </p:nvSpPr>
        <p:spPr>
          <a:xfrm>
            <a:off x="7446688" y="3220467"/>
            <a:ext cx="2050800" cy="800400"/>
          </a:xfrm>
          <a:prstGeom prst="rect">
            <a:avLst/>
          </a:prstGeom>
          <a:no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7030A0"/>
                </a:solidFill>
                <a:latin typeface="Roboto"/>
                <a:ea typeface="Roboto"/>
                <a:cs typeface="Roboto"/>
                <a:sym typeface="Roboto"/>
              </a:rPr>
              <a:t>Q4. What is the sentiment towards cycling in London?</a:t>
            </a:r>
            <a:endParaRPr b="1" sz="1200">
              <a:solidFill>
                <a:srgbClr val="7030A0"/>
              </a:solidFill>
              <a:latin typeface="Roboto"/>
              <a:ea typeface="Roboto"/>
              <a:cs typeface="Roboto"/>
              <a:sym typeface="Roboto"/>
            </a:endParaRPr>
          </a:p>
        </p:txBody>
      </p:sp>
      <p:sp>
        <p:nvSpPr>
          <p:cNvPr id="127" name="Google Shape;127;g143db9809b7_0_167"/>
          <p:cNvSpPr txBox="1"/>
          <p:nvPr/>
        </p:nvSpPr>
        <p:spPr>
          <a:xfrm>
            <a:off x="5087713" y="3216542"/>
            <a:ext cx="2050800" cy="800400"/>
          </a:xfrm>
          <a:prstGeom prst="rect">
            <a:avLst/>
          </a:prstGeom>
          <a:no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00B050"/>
                </a:solidFill>
                <a:latin typeface="Roboto"/>
                <a:ea typeface="Roboto"/>
                <a:cs typeface="Roboto"/>
                <a:sym typeface="Roboto"/>
              </a:rPr>
              <a:t>Q3. What are the demographics of cyclists in London?</a:t>
            </a:r>
            <a:endParaRPr b="1" sz="1200">
              <a:solidFill>
                <a:srgbClr val="00B050"/>
              </a:solidFill>
              <a:latin typeface="Roboto"/>
              <a:ea typeface="Roboto"/>
              <a:cs typeface="Roboto"/>
              <a:sym typeface="Roboto"/>
            </a:endParaRPr>
          </a:p>
        </p:txBody>
      </p:sp>
      <p:sp>
        <p:nvSpPr>
          <p:cNvPr id="122" name="Google Shape;122;g143db9809b7_0_167"/>
          <p:cNvSpPr txBox="1"/>
          <p:nvPr/>
        </p:nvSpPr>
        <p:spPr>
          <a:xfrm>
            <a:off x="2727400" y="3219529"/>
            <a:ext cx="2050800" cy="1000500"/>
          </a:xfrm>
          <a:prstGeom prst="rect">
            <a:avLst/>
          </a:prstGeom>
          <a:no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FF6600"/>
                </a:solidFill>
                <a:latin typeface="Roboto"/>
                <a:ea typeface="Roboto"/>
                <a:cs typeface="Roboto"/>
                <a:sym typeface="Roboto"/>
              </a:rPr>
              <a:t>Q2. What impact does infrastructure have on cycling uptake and how can this be improved? </a:t>
            </a:r>
            <a:r>
              <a:rPr b="1" lang="en-US" sz="1300">
                <a:solidFill>
                  <a:srgbClr val="FF6600"/>
                </a:solidFill>
                <a:latin typeface="Roboto"/>
                <a:ea typeface="Roboto"/>
                <a:cs typeface="Roboto"/>
                <a:sym typeface="Roboto"/>
              </a:rPr>
              <a:t> </a:t>
            </a:r>
            <a:endParaRPr b="1" sz="1300">
              <a:solidFill>
                <a:srgbClr val="FF6600"/>
              </a:solidFill>
              <a:latin typeface="Roboto"/>
              <a:ea typeface="Roboto"/>
              <a:cs typeface="Roboto"/>
              <a:sym typeface="Roboto"/>
            </a:endParaRPr>
          </a:p>
        </p:txBody>
      </p:sp>
      <p:sp>
        <p:nvSpPr>
          <p:cNvPr id="133" name="Google Shape;133;g143db9809b7_0_167"/>
          <p:cNvSpPr txBox="1"/>
          <p:nvPr/>
        </p:nvSpPr>
        <p:spPr>
          <a:xfrm>
            <a:off x="2728700" y="4395592"/>
            <a:ext cx="2050800" cy="985200"/>
          </a:xfrm>
          <a:prstGeom prst="rect">
            <a:avLst/>
          </a:prstGeom>
          <a:solidFill>
            <a:schemeClr val="lt1"/>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private vs </a:t>
            </a:r>
            <a:r>
              <a:rPr lang="en-US" sz="1200">
                <a:solidFill>
                  <a:schemeClr val="dk1"/>
                </a:solidFill>
                <a:latin typeface="Roboto"/>
                <a:ea typeface="Roboto"/>
                <a:cs typeface="Roboto"/>
                <a:sym typeface="Roboto"/>
              </a:rPr>
              <a:t>cycle hire; locations with the least number of cycles </a:t>
            </a:r>
            <a:endParaRPr sz="1200">
              <a:solidFill>
                <a:schemeClr val="dk1"/>
              </a:solidFill>
              <a:latin typeface="Roboto"/>
              <a:ea typeface="Roboto"/>
              <a:cs typeface="Roboto"/>
              <a:sym typeface="Roboto"/>
            </a:endParaRPr>
          </a:p>
        </p:txBody>
      </p:sp>
      <p:cxnSp>
        <p:nvCxnSpPr>
          <p:cNvPr id="134" name="Google Shape;134;g143db9809b7_0_167"/>
          <p:cNvCxnSpPr>
            <a:endCxn id="132" idx="0"/>
          </p:cNvCxnSpPr>
          <p:nvPr/>
        </p:nvCxnSpPr>
        <p:spPr>
          <a:xfrm>
            <a:off x="6074488" y="2999367"/>
            <a:ext cx="2397600" cy="221100"/>
          </a:xfrm>
          <a:prstGeom prst="bentConnector2">
            <a:avLst/>
          </a:prstGeom>
          <a:noFill/>
          <a:ln cap="flat" cmpd="sng" w="19050">
            <a:solidFill>
              <a:srgbClr val="C2C2C2"/>
            </a:solidFill>
            <a:prstDash val="solid"/>
            <a:miter lim="8000"/>
            <a:headEnd len="sm" w="sm" type="none"/>
            <a:tailEnd len="sm" w="sm" type="none"/>
          </a:ln>
        </p:spPr>
      </p:cxnSp>
      <p:cxnSp>
        <p:nvCxnSpPr>
          <p:cNvPr id="135" name="Google Shape;135;g143db9809b7_0_167"/>
          <p:cNvCxnSpPr/>
          <p:nvPr/>
        </p:nvCxnSpPr>
        <p:spPr>
          <a:xfrm>
            <a:off x="8472100" y="3004867"/>
            <a:ext cx="2321700" cy="215100"/>
          </a:xfrm>
          <a:prstGeom prst="bentConnector3">
            <a:avLst>
              <a:gd fmla="val 99913" name="adj1"/>
            </a:avLst>
          </a:prstGeom>
          <a:noFill/>
          <a:ln cap="flat" cmpd="sng" w="19050">
            <a:solidFill>
              <a:srgbClr val="C2C2C2"/>
            </a:solidFill>
            <a:prstDash val="solid"/>
            <a:miter lim="8000"/>
            <a:headEnd len="sm" w="sm" type="none"/>
            <a:tailEnd len="sm" w="sm" type="none"/>
          </a:ln>
        </p:spPr>
      </p:cxnSp>
      <p:sp>
        <p:nvSpPr>
          <p:cNvPr id="136" name="Google Shape;136;g143db9809b7_0_167"/>
          <p:cNvSpPr txBox="1"/>
          <p:nvPr/>
        </p:nvSpPr>
        <p:spPr>
          <a:xfrm>
            <a:off x="3039150" y="2308992"/>
            <a:ext cx="2050800" cy="488400"/>
          </a:xfrm>
          <a:prstGeom prst="rect">
            <a:avLst/>
          </a:prstGeom>
          <a:no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dk1"/>
                </a:solidFill>
                <a:latin typeface="Roboto"/>
                <a:ea typeface="Roboto"/>
                <a:cs typeface="Roboto"/>
                <a:sym typeface="Roboto"/>
              </a:rPr>
              <a:t>What is the trend in total cycles over time?</a:t>
            </a:r>
            <a:endParaRPr sz="1200">
              <a:solidFill>
                <a:schemeClr val="dk1"/>
              </a:solidFill>
              <a:latin typeface="Roboto"/>
              <a:ea typeface="Roboto"/>
              <a:cs typeface="Roboto"/>
              <a:sym typeface="Roboto"/>
            </a:endParaRPr>
          </a:p>
        </p:txBody>
      </p:sp>
      <p:cxnSp>
        <p:nvCxnSpPr>
          <p:cNvPr id="137" name="Google Shape;137;g143db9809b7_0_167"/>
          <p:cNvCxnSpPr/>
          <p:nvPr/>
        </p:nvCxnSpPr>
        <p:spPr>
          <a:xfrm flipH="1">
            <a:off x="5090525" y="2587700"/>
            <a:ext cx="1024800" cy="36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118" name="Google Shape;118;g143db9809b7_0_167"/>
          <p:cNvSpPr txBox="1"/>
          <p:nvPr/>
        </p:nvSpPr>
        <p:spPr>
          <a:xfrm>
            <a:off x="317975" y="5366442"/>
            <a:ext cx="2050800" cy="985200"/>
          </a:xfrm>
          <a:prstGeom prst="rect">
            <a:avLst/>
          </a:prstGeom>
          <a:noFill/>
          <a:ln cap="flat" cmpd="sng" w="19050">
            <a:solidFill>
              <a:srgbClr val="1482AB"/>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central, inner, outer datasets; GOV.UK walking and cycling </a:t>
            </a:r>
            <a:r>
              <a:rPr lang="en-US" sz="1200">
                <a:solidFill>
                  <a:schemeClr val="dk1"/>
                </a:solidFill>
                <a:latin typeface="Roboto"/>
                <a:ea typeface="Roboto"/>
                <a:cs typeface="Roboto"/>
                <a:sym typeface="Roboto"/>
              </a:rPr>
              <a:t>statistics</a:t>
            </a:r>
            <a:endParaRPr sz="1200">
              <a:solidFill>
                <a:schemeClr val="dk1"/>
              </a:solidFill>
              <a:latin typeface="Roboto"/>
              <a:ea typeface="Roboto"/>
              <a:cs typeface="Roboto"/>
              <a:sym typeface="Roboto"/>
            </a:endParaRPr>
          </a:p>
        </p:txBody>
      </p:sp>
      <p:sp>
        <p:nvSpPr>
          <p:cNvPr id="130" name="Google Shape;130;g143db9809b7_0_167"/>
          <p:cNvSpPr txBox="1"/>
          <p:nvPr/>
        </p:nvSpPr>
        <p:spPr>
          <a:xfrm>
            <a:off x="2730050" y="5679917"/>
            <a:ext cx="2050800" cy="615600"/>
          </a:xfrm>
          <a:prstGeom prst="rect">
            <a:avLst/>
          </a:prstGeom>
          <a:no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central, inner, outer datasets</a:t>
            </a:r>
            <a:endParaRPr sz="1200">
              <a:solidFill>
                <a:schemeClr val="dk1"/>
              </a:solidFill>
              <a:latin typeface="Roboto"/>
              <a:ea typeface="Roboto"/>
              <a:cs typeface="Roboto"/>
              <a:sym typeface="Roboto"/>
            </a:endParaRPr>
          </a:p>
        </p:txBody>
      </p:sp>
      <p:sp>
        <p:nvSpPr>
          <p:cNvPr id="138" name="Google Shape;138;g143db9809b7_0_167"/>
          <p:cNvSpPr txBox="1"/>
          <p:nvPr/>
        </p:nvSpPr>
        <p:spPr>
          <a:xfrm>
            <a:off x="5142125" y="5643642"/>
            <a:ext cx="2050800" cy="430800"/>
          </a:xfrm>
          <a:prstGeom prst="rect">
            <a:avLst/>
          </a:prstGeom>
          <a:no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outer dataset</a:t>
            </a:r>
            <a:endParaRPr sz="1200">
              <a:solidFill>
                <a:schemeClr val="dk1"/>
              </a:solidFill>
              <a:latin typeface="Roboto"/>
              <a:ea typeface="Roboto"/>
              <a:cs typeface="Roboto"/>
              <a:sym typeface="Roboto"/>
            </a:endParaRPr>
          </a:p>
        </p:txBody>
      </p:sp>
      <p:sp>
        <p:nvSpPr>
          <p:cNvPr id="139" name="Google Shape;139;g143db9809b7_0_167"/>
          <p:cNvSpPr txBox="1"/>
          <p:nvPr/>
        </p:nvSpPr>
        <p:spPr>
          <a:xfrm>
            <a:off x="7554200" y="5759392"/>
            <a:ext cx="2050800" cy="430800"/>
          </a:xfrm>
          <a:prstGeom prst="rect">
            <a:avLst/>
          </a:prstGeom>
          <a:no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Twitter</a:t>
            </a:r>
            <a:endParaRPr sz="1200">
              <a:solidFill>
                <a:schemeClr val="dk1"/>
              </a:solidFill>
              <a:latin typeface="Roboto"/>
              <a:ea typeface="Roboto"/>
              <a:cs typeface="Roboto"/>
              <a:sym typeface="Roboto"/>
            </a:endParaRPr>
          </a:p>
        </p:txBody>
      </p:sp>
      <p:sp>
        <p:nvSpPr>
          <p:cNvPr id="140" name="Google Shape;140;g143db9809b7_0_167"/>
          <p:cNvSpPr txBox="1"/>
          <p:nvPr/>
        </p:nvSpPr>
        <p:spPr>
          <a:xfrm>
            <a:off x="316475" y="4201067"/>
            <a:ext cx="2050800" cy="985200"/>
          </a:xfrm>
          <a:prstGeom prst="rect">
            <a:avLst/>
          </a:prstGeom>
          <a:solidFill>
            <a:schemeClr val="lt1"/>
          </a:solidFill>
          <a:ln cap="flat" cmpd="sng" w="19050">
            <a:solidFill>
              <a:srgbClr val="1482AB"/>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lang="en-US" sz="1200">
                <a:solidFill>
                  <a:schemeClr val="dk1"/>
                </a:solidFill>
                <a:latin typeface="Roboto"/>
                <a:ea typeface="Roboto"/>
                <a:cs typeface="Roboto"/>
                <a:sym typeface="Roboto"/>
              </a:rPr>
              <a:t>Areas of exploration: time of year; time of day; weather; direction of travel;  reasons for cycling</a:t>
            </a:r>
            <a:endParaRPr sz="1200">
              <a:solidFill>
                <a:schemeClr val="dk1"/>
              </a:solidFill>
              <a:latin typeface="Roboto"/>
              <a:ea typeface="Roboto"/>
              <a:cs typeface="Roboto"/>
              <a:sym typeface="Roboto"/>
            </a:endParaRPr>
          </a:p>
        </p:txBody>
      </p:sp>
      <p:cxnSp>
        <p:nvCxnSpPr>
          <p:cNvPr id="141" name="Google Shape;141;g143db9809b7_0_167"/>
          <p:cNvCxnSpPr>
            <a:stCxn id="138" idx="0"/>
            <a:endCxn id="127" idx="2"/>
          </p:cNvCxnSpPr>
          <p:nvPr/>
        </p:nvCxnSpPr>
        <p:spPr>
          <a:xfrm flipH="1" rot="5400000">
            <a:off x="5327075" y="4803192"/>
            <a:ext cx="1626600" cy="543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142" name="Google Shape;142;g143db9809b7_0_167"/>
          <p:cNvSpPr txBox="1"/>
          <p:nvPr/>
        </p:nvSpPr>
        <p:spPr>
          <a:xfrm>
            <a:off x="5124588" y="4424817"/>
            <a:ext cx="2050800" cy="615600"/>
          </a:xfrm>
          <a:prstGeom prst="rect">
            <a:avLst/>
          </a:prstGeom>
          <a:solidFill>
            <a:schemeClr val="lt1"/>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gender</a:t>
            </a:r>
            <a:endParaRPr sz="1200">
              <a:solidFill>
                <a:schemeClr val="dk1"/>
              </a:solidFill>
              <a:latin typeface="Roboto"/>
              <a:ea typeface="Roboto"/>
              <a:cs typeface="Roboto"/>
              <a:sym typeface="Roboto"/>
            </a:endParaRPr>
          </a:p>
        </p:txBody>
      </p:sp>
      <p:cxnSp>
        <p:nvCxnSpPr>
          <p:cNvPr id="143" name="Google Shape;143;g143db9809b7_0_167"/>
          <p:cNvCxnSpPr>
            <a:stCxn id="139" idx="0"/>
          </p:cNvCxnSpPr>
          <p:nvPr/>
        </p:nvCxnSpPr>
        <p:spPr>
          <a:xfrm flipH="1" rot="5400000">
            <a:off x="7691750" y="4871542"/>
            <a:ext cx="1742400" cy="333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144" name="Google Shape;144;g143db9809b7_0_167"/>
          <p:cNvSpPr txBox="1"/>
          <p:nvPr/>
        </p:nvSpPr>
        <p:spPr>
          <a:xfrm>
            <a:off x="7512313" y="4397529"/>
            <a:ext cx="2050800" cy="985200"/>
          </a:xfrm>
          <a:prstGeom prst="rect">
            <a:avLst/>
          </a:prstGeom>
          <a:solidFill>
            <a:schemeClr val="lt1"/>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top words appearing; polarity score; top 20 positive/negative tweets</a:t>
            </a:r>
            <a:endParaRPr sz="1200">
              <a:solidFill>
                <a:schemeClr val="dk1"/>
              </a:solidFill>
              <a:latin typeface="Roboto"/>
              <a:ea typeface="Roboto"/>
              <a:cs typeface="Roboto"/>
              <a:sym typeface="Roboto"/>
            </a:endParaRPr>
          </a:p>
        </p:txBody>
      </p:sp>
      <p:cxnSp>
        <p:nvCxnSpPr>
          <p:cNvPr id="145" name="Google Shape;145;g143db9809b7_0_167"/>
          <p:cNvCxnSpPr/>
          <p:nvPr/>
        </p:nvCxnSpPr>
        <p:spPr>
          <a:xfrm flipH="1" rot="5400000">
            <a:off x="9959850" y="4715967"/>
            <a:ext cx="1742400" cy="333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146" name="Google Shape;146;g143db9809b7_0_167"/>
          <p:cNvSpPr txBox="1"/>
          <p:nvPr/>
        </p:nvSpPr>
        <p:spPr>
          <a:xfrm>
            <a:off x="9900050" y="4395917"/>
            <a:ext cx="2050800" cy="615600"/>
          </a:xfrm>
          <a:prstGeom prst="rect">
            <a:avLst/>
          </a:prstGeom>
          <a:solidFill>
            <a:schemeClr val="lt1"/>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theft; road casualties</a:t>
            </a:r>
            <a:endParaRPr sz="1200">
              <a:solidFill>
                <a:schemeClr val="dk1"/>
              </a:solidFill>
              <a:latin typeface="Roboto"/>
              <a:ea typeface="Roboto"/>
              <a:cs typeface="Roboto"/>
              <a:sym typeface="Roboto"/>
            </a:endParaRPr>
          </a:p>
        </p:txBody>
      </p:sp>
      <p:sp>
        <p:nvSpPr>
          <p:cNvPr id="147" name="Google Shape;147;g143db9809b7_0_167"/>
          <p:cNvSpPr txBox="1"/>
          <p:nvPr/>
        </p:nvSpPr>
        <p:spPr>
          <a:xfrm>
            <a:off x="9966275" y="5444392"/>
            <a:ext cx="2050800" cy="800400"/>
          </a:xfrm>
          <a:prstGeom prst="rect">
            <a:avLst/>
          </a:prstGeom>
          <a:solidFill>
            <a:schemeClr val="lt1"/>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GOV.UK reported road casualties; data.london.gov.uk</a:t>
            </a:r>
            <a:endParaRPr sz="1200">
              <a:solidFill>
                <a:schemeClr val="dk1"/>
              </a:solidFill>
              <a:latin typeface="Roboto"/>
              <a:ea typeface="Roboto"/>
              <a:cs typeface="Roboto"/>
              <a:sym typeface="Roboto"/>
            </a:endParaRPr>
          </a:p>
        </p:txBody>
      </p:sp>
      <p:sp>
        <p:nvSpPr>
          <p:cNvPr id="148" name="Google Shape;148;g143db9809b7_0_167"/>
          <p:cNvSpPr/>
          <p:nvPr/>
        </p:nvSpPr>
        <p:spPr>
          <a:xfrm>
            <a:off x="0" y="6492875"/>
            <a:ext cx="12192000" cy="365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cxnSp>
        <p:nvCxnSpPr>
          <p:cNvPr id="674" name="Google Shape;674;g1446c3b2310_0_2577"/>
          <p:cNvCxnSpPr>
            <a:stCxn id="675" idx="0"/>
            <a:endCxn id="676" idx="2"/>
          </p:cNvCxnSpPr>
          <p:nvPr/>
        </p:nvCxnSpPr>
        <p:spPr>
          <a:xfrm rot="-5400000">
            <a:off x="693875" y="4670442"/>
            <a:ext cx="1345500" cy="465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677" name="Google Shape;677;g1446c3b2310_0_2577"/>
          <p:cNvSpPr txBox="1"/>
          <p:nvPr>
            <p:ph type="title"/>
          </p:nvPr>
        </p:nvSpPr>
        <p:spPr>
          <a:xfrm>
            <a:off x="681250" y="469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Business Case</a:t>
            </a:r>
            <a:endParaRPr/>
          </a:p>
        </p:txBody>
      </p:sp>
      <p:cxnSp>
        <p:nvCxnSpPr>
          <p:cNvPr id="678" name="Google Shape;678;g1446c3b2310_0_2577"/>
          <p:cNvCxnSpPr>
            <a:endCxn id="679" idx="0"/>
          </p:cNvCxnSpPr>
          <p:nvPr/>
        </p:nvCxnSpPr>
        <p:spPr>
          <a:xfrm flipH="1">
            <a:off x="3752800" y="3005329"/>
            <a:ext cx="2368200" cy="214200"/>
          </a:xfrm>
          <a:prstGeom prst="bentConnector2">
            <a:avLst/>
          </a:prstGeom>
          <a:noFill/>
          <a:ln cap="flat" cmpd="sng" w="19050">
            <a:solidFill>
              <a:srgbClr val="C2C2C2"/>
            </a:solidFill>
            <a:prstDash val="solid"/>
            <a:miter lim="8000"/>
            <a:headEnd len="sm" w="sm" type="none"/>
            <a:tailEnd len="sm" w="sm" type="none"/>
          </a:ln>
        </p:spPr>
      </p:cxnSp>
      <p:cxnSp>
        <p:nvCxnSpPr>
          <p:cNvPr id="680" name="Google Shape;680;g1446c3b2310_0_2577"/>
          <p:cNvCxnSpPr>
            <a:stCxn id="681" idx="0"/>
            <a:endCxn id="682" idx="2"/>
          </p:cNvCxnSpPr>
          <p:nvPr/>
        </p:nvCxnSpPr>
        <p:spPr>
          <a:xfrm flipH="1" rot="5400000">
            <a:off x="6020050" y="2155675"/>
            <a:ext cx="205500" cy="36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683" name="Google Shape;683;g1446c3b2310_0_2577"/>
          <p:cNvCxnSpPr>
            <a:stCxn id="682" idx="2"/>
            <a:endCxn id="684" idx="0"/>
          </p:cNvCxnSpPr>
          <p:nvPr/>
        </p:nvCxnSpPr>
        <p:spPr>
          <a:xfrm rot="5400000">
            <a:off x="5536150" y="2631775"/>
            <a:ext cx="1161900" cy="7800"/>
          </a:xfrm>
          <a:prstGeom prst="bentConnector3">
            <a:avLst>
              <a:gd fmla="val 49996" name="adj1"/>
            </a:avLst>
          </a:prstGeom>
          <a:noFill/>
          <a:ln cap="flat" cmpd="sng" w="19050">
            <a:solidFill>
              <a:srgbClr val="C2C2C2"/>
            </a:solidFill>
            <a:prstDash val="solid"/>
            <a:miter lim="8000"/>
            <a:headEnd len="sm" w="sm" type="none"/>
            <a:tailEnd len="sm" w="sm" type="none"/>
          </a:ln>
        </p:spPr>
      </p:cxnSp>
      <p:cxnSp>
        <p:nvCxnSpPr>
          <p:cNvPr id="685" name="Google Shape;685;g1446c3b2310_0_2577"/>
          <p:cNvCxnSpPr>
            <a:stCxn id="676" idx="0"/>
          </p:cNvCxnSpPr>
          <p:nvPr/>
        </p:nvCxnSpPr>
        <p:spPr>
          <a:xfrm rot="-5400000">
            <a:off x="3642350" y="741717"/>
            <a:ext cx="226200" cy="4731300"/>
          </a:xfrm>
          <a:prstGeom prst="bentConnector2">
            <a:avLst/>
          </a:prstGeom>
          <a:noFill/>
          <a:ln cap="flat" cmpd="sng" w="19050">
            <a:solidFill>
              <a:srgbClr val="C2C2C2"/>
            </a:solidFill>
            <a:prstDash val="solid"/>
            <a:miter lim="8000"/>
            <a:headEnd len="sm" w="sm" type="none"/>
            <a:tailEnd len="sm" w="sm" type="none"/>
          </a:ln>
        </p:spPr>
      </p:cxnSp>
      <p:cxnSp>
        <p:nvCxnSpPr>
          <p:cNvPr id="686" name="Google Shape;686;g1446c3b2310_0_2577"/>
          <p:cNvCxnSpPr>
            <a:stCxn id="687" idx="0"/>
            <a:endCxn id="679" idx="2"/>
          </p:cNvCxnSpPr>
          <p:nvPr/>
        </p:nvCxnSpPr>
        <p:spPr>
          <a:xfrm flipH="1" rot="5400000">
            <a:off x="3024200" y="4948667"/>
            <a:ext cx="1459800" cy="27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682" name="Google Shape;682;g1446c3b2310_0_2577"/>
          <p:cNvSpPr txBox="1"/>
          <p:nvPr/>
        </p:nvSpPr>
        <p:spPr>
          <a:xfrm>
            <a:off x="3967450" y="1254325"/>
            <a:ext cx="4307100" cy="800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chemeClr val="dk1"/>
                </a:solidFill>
                <a:latin typeface="Roboto"/>
                <a:ea typeface="Roboto"/>
                <a:cs typeface="Roboto"/>
                <a:sym typeface="Roboto"/>
              </a:rPr>
              <a:t>Problem statement: How can we increase the uptake of cycling in London  in order to create a more sustainable transport system?</a:t>
            </a:r>
            <a:endParaRPr b="1" sz="1200">
              <a:solidFill>
                <a:schemeClr val="dk1"/>
              </a:solidFill>
              <a:latin typeface="Roboto"/>
              <a:ea typeface="Roboto"/>
              <a:cs typeface="Roboto"/>
              <a:sym typeface="Roboto"/>
            </a:endParaRPr>
          </a:p>
        </p:txBody>
      </p:sp>
      <p:sp>
        <p:nvSpPr>
          <p:cNvPr id="676" name="Google Shape;676;g1446c3b2310_0_2577"/>
          <p:cNvSpPr txBox="1"/>
          <p:nvPr/>
        </p:nvSpPr>
        <p:spPr>
          <a:xfrm>
            <a:off x="364400" y="3220467"/>
            <a:ext cx="2050800" cy="800400"/>
          </a:xfrm>
          <a:prstGeom prst="rect">
            <a:avLst/>
          </a:prstGeom>
          <a:solidFill>
            <a:schemeClr val="lt2"/>
          </a:solidFill>
          <a:ln cap="flat" cmpd="sng" w="19050">
            <a:solidFill>
              <a:srgbClr val="0070C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1482AB"/>
                </a:solidFill>
                <a:latin typeface="Roboto"/>
                <a:ea typeface="Roboto"/>
                <a:cs typeface="Roboto"/>
                <a:sym typeface="Roboto"/>
              </a:rPr>
              <a:t>Q1. What are the main factors determining when people cycle?</a:t>
            </a:r>
            <a:endParaRPr b="1" sz="1200">
              <a:solidFill>
                <a:srgbClr val="1482AB"/>
              </a:solidFill>
              <a:latin typeface="Roboto"/>
              <a:ea typeface="Roboto"/>
              <a:cs typeface="Roboto"/>
              <a:sym typeface="Roboto"/>
            </a:endParaRPr>
          </a:p>
        </p:txBody>
      </p:sp>
      <p:sp>
        <p:nvSpPr>
          <p:cNvPr id="688" name="Google Shape;688;g1446c3b2310_0_2577"/>
          <p:cNvSpPr txBox="1"/>
          <p:nvPr/>
        </p:nvSpPr>
        <p:spPr>
          <a:xfrm>
            <a:off x="9805650" y="3220467"/>
            <a:ext cx="2050800" cy="615600"/>
          </a:xfrm>
          <a:prstGeom prst="rect">
            <a:avLst/>
          </a:prstGeom>
          <a:solidFill>
            <a:schemeClr val="lt1"/>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FF00FF"/>
                </a:solidFill>
                <a:latin typeface="Roboto"/>
                <a:ea typeface="Roboto"/>
                <a:cs typeface="Roboto"/>
                <a:sym typeface="Roboto"/>
              </a:rPr>
              <a:t>Q5. How safe is it to cycle in London?</a:t>
            </a:r>
            <a:endParaRPr b="1" sz="1200">
              <a:solidFill>
                <a:srgbClr val="FF00FF"/>
              </a:solidFill>
              <a:latin typeface="Roboto"/>
              <a:ea typeface="Roboto"/>
              <a:cs typeface="Roboto"/>
              <a:sym typeface="Roboto"/>
            </a:endParaRPr>
          </a:p>
        </p:txBody>
      </p:sp>
      <p:sp>
        <p:nvSpPr>
          <p:cNvPr id="689" name="Google Shape;689;g1446c3b2310_0_2577"/>
          <p:cNvSpPr txBox="1"/>
          <p:nvPr/>
        </p:nvSpPr>
        <p:spPr>
          <a:xfrm>
            <a:off x="7446688" y="3220467"/>
            <a:ext cx="2050800" cy="800400"/>
          </a:xfrm>
          <a:prstGeom prst="rect">
            <a:avLst/>
          </a:prstGeom>
          <a:solidFill>
            <a:schemeClr val="lt2"/>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7030A0"/>
                </a:solidFill>
                <a:latin typeface="Roboto"/>
                <a:ea typeface="Roboto"/>
                <a:cs typeface="Roboto"/>
                <a:sym typeface="Roboto"/>
              </a:rPr>
              <a:t>Q4. What is the sentiment towards cycling in London?</a:t>
            </a:r>
            <a:endParaRPr b="1" sz="1200">
              <a:solidFill>
                <a:srgbClr val="7030A0"/>
              </a:solidFill>
              <a:latin typeface="Roboto"/>
              <a:ea typeface="Roboto"/>
              <a:cs typeface="Roboto"/>
              <a:sym typeface="Roboto"/>
            </a:endParaRPr>
          </a:p>
        </p:txBody>
      </p:sp>
      <p:sp>
        <p:nvSpPr>
          <p:cNvPr id="684" name="Google Shape;684;g1446c3b2310_0_2577"/>
          <p:cNvSpPr txBox="1"/>
          <p:nvPr/>
        </p:nvSpPr>
        <p:spPr>
          <a:xfrm>
            <a:off x="5087713" y="3216542"/>
            <a:ext cx="2050800" cy="800400"/>
          </a:xfrm>
          <a:prstGeom prst="rect">
            <a:avLst/>
          </a:prstGeom>
          <a:solidFill>
            <a:schemeClr val="lt2"/>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00B050"/>
                </a:solidFill>
                <a:latin typeface="Roboto"/>
                <a:ea typeface="Roboto"/>
                <a:cs typeface="Roboto"/>
                <a:sym typeface="Roboto"/>
              </a:rPr>
              <a:t>Q3. What are the demographics of cyclists in London?</a:t>
            </a:r>
            <a:endParaRPr b="1" sz="1200">
              <a:solidFill>
                <a:srgbClr val="00B050"/>
              </a:solidFill>
              <a:latin typeface="Roboto"/>
              <a:ea typeface="Roboto"/>
              <a:cs typeface="Roboto"/>
              <a:sym typeface="Roboto"/>
            </a:endParaRPr>
          </a:p>
        </p:txBody>
      </p:sp>
      <p:sp>
        <p:nvSpPr>
          <p:cNvPr id="679" name="Google Shape;679;g1446c3b2310_0_2577"/>
          <p:cNvSpPr txBox="1"/>
          <p:nvPr/>
        </p:nvSpPr>
        <p:spPr>
          <a:xfrm>
            <a:off x="2727400" y="3219529"/>
            <a:ext cx="2050800" cy="1000500"/>
          </a:xfrm>
          <a:prstGeom prst="rect">
            <a:avLst/>
          </a:prstGeom>
          <a:solidFill>
            <a:schemeClr val="lt2"/>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FF6600"/>
                </a:solidFill>
                <a:latin typeface="Roboto"/>
                <a:ea typeface="Roboto"/>
                <a:cs typeface="Roboto"/>
                <a:sym typeface="Roboto"/>
              </a:rPr>
              <a:t>Q2. What impact does infrastructure have on cycling uptake and how can this be improved? </a:t>
            </a:r>
            <a:r>
              <a:rPr b="1" lang="en-US" sz="1300">
                <a:solidFill>
                  <a:srgbClr val="FF6600"/>
                </a:solidFill>
                <a:latin typeface="Roboto"/>
                <a:ea typeface="Roboto"/>
                <a:cs typeface="Roboto"/>
                <a:sym typeface="Roboto"/>
              </a:rPr>
              <a:t> </a:t>
            </a:r>
            <a:endParaRPr b="1" sz="1300">
              <a:solidFill>
                <a:srgbClr val="FF6600"/>
              </a:solidFill>
              <a:latin typeface="Roboto"/>
              <a:ea typeface="Roboto"/>
              <a:cs typeface="Roboto"/>
              <a:sym typeface="Roboto"/>
            </a:endParaRPr>
          </a:p>
        </p:txBody>
      </p:sp>
      <p:sp>
        <p:nvSpPr>
          <p:cNvPr id="690" name="Google Shape;690;g1446c3b2310_0_2577"/>
          <p:cNvSpPr txBox="1"/>
          <p:nvPr/>
        </p:nvSpPr>
        <p:spPr>
          <a:xfrm>
            <a:off x="2728700" y="4395592"/>
            <a:ext cx="2050800" cy="985200"/>
          </a:xfrm>
          <a:prstGeom prst="rect">
            <a:avLst/>
          </a:prstGeom>
          <a:solidFill>
            <a:schemeClr val="lt2"/>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private vs cycle hire; locations with the least number of cycles </a:t>
            </a:r>
            <a:endParaRPr sz="1200">
              <a:solidFill>
                <a:schemeClr val="dk1"/>
              </a:solidFill>
              <a:latin typeface="Roboto"/>
              <a:ea typeface="Roboto"/>
              <a:cs typeface="Roboto"/>
              <a:sym typeface="Roboto"/>
            </a:endParaRPr>
          </a:p>
        </p:txBody>
      </p:sp>
      <p:cxnSp>
        <p:nvCxnSpPr>
          <p:cNvPr id="691" name="Google Shape;691;g1446c3b2310_0_2577"/>
          <p:cNvCxnSpPr>
            <a:endCxn id="689" idx="0"/>
          </p:cNvCxnSpPr>
          <p:nvPr/>
        </p:nvCxnSpPr>
        <p:spPr>
          <a:xfrm>
            <a:off x="6074488" y="2999367"/>
            <a:ext cx="2397600" cy="221100"/>
          </a:xfrm>
          <a:prstGeom prst="bentConnector2">
            <a:avLst/>
          </a:prstGeom>
          <a:noFill/>
          <a:ln cap="flat" cmpd="sng" w="19050">
            <a:solidFill>
              <a:srgbClr val="C2C2C2"/>
            </a:solidFill>
            <a:prstDash val="solid"/>
            <a:miter lim="8000"/>
            <a:headEnd len="sm" w="sm" type="none"/>
            <a:tailEnd len="sm" w="sm" type="none"/>
          </a:ln>
        </p:spPr>
      </p:cxnSp>
      <p:cxnSp>
        <p:nvCxnSpPr>
          <p:cNvPr id="692" name="Google Shape;692;g1446c3b2310_0_2577"/>
          <p:cNvCxnSpPr/>
          <p:nvPr/>
        </p:nvCxnSpPr>
        <p:spPr>
          <a:xfrm>
            <a:off x="8472100" y="3004867"/>
            <a:ext cx="2321700" cy="215100"/>
          </a:xfrm>
          <a:prstGeom prst="bentConnector3">
            <a:avLst>
              <a:gd fmla="val 99913" name="adj1"/>
            </a:avLst>
          </a:prstGeom>
          <a:noFill/>
          <a:ln cap="flat" cmpd="sng" w="19050">
            <a:solidFill>
              <a:srgbClr val="C2C2C2"/>
            </a:solidFill>
            <a:prstDash val="solid"/>
            <a:miter lim="8000"/>
            <a:headEnd len="sm" w="sm" type="none"/>
            <a:tailEnd len="sm" w="sm" type="none"/>
          </a:ln>
        </p:spPr>
      </p:cxnSp>
      <p:sp>
        <p:nvSpPr>
          <p:cNvPr id="693" name="Google Shape;693;g1446c3b2310_0_2577"/>
          <p:cNvSpPr txBox="1"/>
          <p:nvPr/>
        </p:nvSpPr>
        <p:spPr>
          <a:xfrm>
            <a:off x="3039150" y="2308992"/>
            <a:ext cx="2050800" cy="488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dk1"/>
                </a:solidFill>
                <a:latin typeface="Roboto"/>
                <a:ea typeface="Roboto"/>
                <a:cs typeface="Roboto"/>
                <a:sym typeface="Roboto"/>
              </a:rPr>
              <a:t>What is the trend in total cycles over time?</a:t>
            </a:r>
            <a:endParaRPr sz="1200">
              <a:solidFill>
                <a:schemeClr val="dk1"/>
              </a:solidFill>
              <a:latin typeface="Roboto"/>
              <a:ea typeface="Roboto"/>
              <a:cs typeface="Roboto"/>
              <a:sym typeface="Roboto"/>
            </a:endParaRPr>
          </a:p>
        </p:txBody>
      </p:sp>
      <p:cxnSp>
        <p:nvCxnSpPr>
          <p:cNvPr id="694" name="Google Shape;694;g1446c3b2310_0_2577"/>
          <p:cNvCxnSpPr/>
          <p:nvPr/>
        </p:nvCxnSpPr>
        <p:spPr>
          <a:xfrm flipH="1">
            <a:off x="5090525" y="2587700"/>
            <a:ext cx="1024800" cy="36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675" name="Google Shape;675;g1446c3b2310_0_2577"/>
          <p:cNvSpPr txBox="1"/>
          <p:nvPr/>
        </p:nvSpPr>
        <p:spPr>
          <a:xfrm>
            <a:off x="317975" y="5366442"/>
            <a:ext cx="2050800" cy="985200"/>
          </a:xfrm>
          <a:prstGeom prst="rect">
            <a:avLst/>
          </a:prstGeom>
          <a:solidFill>
            <a:schemeClr val="lt2"/>
          </a:solidFill>
          <a:ln cap="flat" cmpd="sng" w="19050">
            <a:solidFill>
              <a:srgbClr val="1482AB"/>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central, inner, outer datasets; GOV.UK walking and cycling </a:t>
            </a:r>
            <a:r>
              <a:rPr lang="en-US" sz="1200">
                <a:solidFill>
                  <a:schemeClr val="dk1"/>
                </a:solidFill>
                <a:latin typeface="Roboto"/>
                <a:ea typeface="Roboto"/>
                <a:cs typeface="Roboto"/>
                <a:sym typeface="Roboto"/>
              </a:rPr>
              <a:t>statistics</a:t>
            </a:r>
            <a:endParaRPr sz="1200">
              <a:solidFill>
                <a:schemeClr val="dk1"/>
              </a:solidFill>
              <a:latin typeface="Roboto"/>
              <a:ea typeface="Roboto"/>
              <a:cs typeface="Roboto"/>
              <a:sym typeface="Roboto"/>
            </a:endParaRPr>
          </a:p>
        </p:txBody>
      </p:sp>
      <p:sp>
        <p:nvSpPr>
          <p:cNvPr id="687" name="Google Shape;687;g1446c3b2310_0_2577"/>
          <p:cNvSpPr txBox="1"/>
          <p:nvPr/>
        </p:nvSpPr>
        <p:spPr>
          <a:xfrm>
            <a:off x="2730050" y="5679917"/>
            <a:ext cx="2050800" cy="615600"/>
          </a:xfrm>
          <a:prstGeom prst="rect">
            <a:avLst/>
          </a:prstGeom>
          <a:solidFill>
            <a:schemeClr val="lt2"/>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central, inner, outer datasets</a:t>
            </a:r>
            <a:endParaRPr sz="1200">
              <a:solidFill>
                <a:schemeClr val="dk1"/>
              </a:solidFill>
              <a:latin typeface="Roboto"/>
              <a:ea typeface="Roboto"/>
              <a:cs typeface="Roboto"/>
              <a:sym typeface="Roboto"/>
            </a:endParaRPr>
          </a:p>
        </p:txBody>
      </p:sp>
      <p:sp>
        <p:nvSpPr>
          <p:cNvPr id="695" name="Google Shape;695;g1446c3b2310_0_2577"/>
          <p:cNvSpPr txBox="1"/>
          <p:nvPr/>
        </p:nvSpPr>
        <p:spPr>
          <a:xfrm>
            <a:off x="5142125" y="5643642"/>
            <a:ext cx="2050800" cy="430800"/>
          </a:xfrm>
          <a:prstGeom prst="rect">
            <a:avLst/>
          </a:prstGeom>
          <a:solidFill>
            <a:schemeClr val="lt2"/>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outer dataset</a:t>
            </a:r>
            <a:endParaRPr sz="1200">
              <a:solidFill>
                <a:schemeClr val="dk1"/>
              </a:solidFill>
              <a:latin typeface="Roboto"/>
              <a:ea typeface="Roboto"/>
              <a:cs typeface="Roboto"/>
              <a:sym typeface="Roboto"/>
            </a:endParaRPr>
          </a:p>
        </p:txBody>
      </p:sp>
      <p:sp>
        <p:nvSpPr>
          <p:cNvPr id="696" name="Google Shape;696;g1446c3b2310_0_2577"/>
          <p:cNvSpPr txBox="1"/>
          <p:nvPr/>
        </p:nvSpPr>
        <p:spPr>
          <a:xfrm>
            <a:off x="7554200" y="5759392"/>
            <a:ext cx="2050800" cy="430800"/>
          </a:xfrm>
          <a:prstGeom prst="rect">
            <a:avLst/>
          </a:prstGeom>
          <a:solidFill>
            <a:schemeClr val="lt2"/>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Twitter</a:t>
            </a:r>
            <a:endParaRPr sz="1200">
              <a:solidFill>
                <a:schemeClr val="dk1"/>
              </a:solidFill>
              <a:latin typeface="Roboto"/>
              <a:ea typeface="Roboto"/>
              <a:cs typeface="Roboto"/>
              <a:sym typeface="Roboto"/>
            </a:endParaRPr>
          </a:p>
        </p:txBody>
      </p:sp>
      <p:sp>
        <p:nvSpPr>
          <p:cNvPr id="697" name="Google Shape;697;g1446c3b2310_0_2577"/>
          <p:cNvSpPr txBox="1"/>
          <p:nvPr/>
        </p:nvSpPr>
        <p:spPr>
          <a:xfrm>
            <a:off x="316475" y="4201067"/>
            <a:ext cx="2050800" cy="985200"/>
          </a:xfrm>
          <a:prstGeom prst="rect">
            <a:avLst/>
          </a:prstGeom>
          <a:solidFill>
            <a:schemeClr val="lt2"/>
          </a:solidFill>
          <a:ln cap="flat" cmpd="sng" w="19050">
            <a:solidFill>
              <a:srgbClr val="1482AB"/>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lang="en-US" sz="1200">
                <a:solidFill>
                  <a:schemeClr val="dk1"/>
                </a:solidFill>
                <a:latin typeface="Roboto"/>
                <a:ea typeface="Roboto"/>
                <a:cs typeface="Roboto"/>
                <a:sym typeface="Roboto"/>
              </a:rPr>
              <a:t>Areas of exploration: time of year; time of day; weather; direction of travel;  reasons for cycling</a:t>
            </a:r>
            <a:endParaRPr sz="1200">
              <a:solidFill>
                <a:schemeClr val="dk1"/>
              </a:solidFill>
              <a:latin typeface="Roboto"/>
              <a:ea typeface="Roboto"/>
              <a:cs typeface="Roboto"/>
              <a:sym typeface="Roboto"/>
            </a:endParaRPr>
          </a:p>
        </p:txBody>
      </p:sp>
      <p:cxnSp>
        <p:nvCxnSpPr>
          <p:cNvPr id="698" name="Google Shape;698;g1446c3b2310_0_2577"/>
          <p:cNvCxnSpPr>
            <a:stCxn id="695" idx="0"/>
            <a:endCxn id="684" idx="2"/>
          </p:cNvCxnSpPr>
          <p:nvPr/>
        </p:nvCxnSpPr>
        <p:spPr>
          <a:xfrm flipH="1" rot="5400000">
            <a:off x="5327075" y="4803192"/>
            <a:ext cx="1626600" cy="543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699" name="Google Shape;699;g1446c3b2310_0_2577"/>
          <p:cNvSpPr txBox="1"/>
          <p:nvPr/>
        </p:nvSpPr>
        <p:spPr>
          <a:xfrm>
            <a:off x="5124588" y="4424817"/>
            <a:ext cx="2050800" cy="615600"/>
          </a:xfrm>
          <a:prstGeom prst="rect">
            <a:avLst/>
          </a:prstGeom>
          <a:solidFill>
            <a:schemeClr val="lt2"/>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gender</a:t>
            </a:r>
            <a:endParaRPr sz="1200">
              <a:solidFill>
                <a:schemeClr val="dk1"/>
              </a:solidFill>
              <a:latin typeface="Roboto"/>
              <a:ea typeface="Roboto"/>
              <a:cs typeface="Roboto"/>
              <a:sym typeface="Roboto"/>
            </a:endParaRPr>
          </a:p>
        </p:txBody>
      </p:sp>
      <p:cxnSp>
        <p:nvCxnSpPr>
          <p:cNvPr id="700" name="Google Shape;700;g1446c3b2310_0_2577"/>
          <p:cNvCxnSpPr>
            <a:stCxn id="696" idx="0"/>
          </p:cNvCxnSpPr>
          <p:nvPr/>
        </p:nvCxnSpPr>
        <p:spPr>
          <a:xfrm flipH="1" rot="5400000">
            <a:off x="7691750" y="4871542"/>
            <a:ext cx="1742400" cy="333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701" name="Google Shape;701;g1446c3b2310_0_2577"/>
          <p:cNvSpPr txBox="1"/>
          <p:nvPr/>
        </p:nvSpPr>
        <p:spPr>
          <a:xfrm>
            <a:off x="7512313" y="4397529"/>
            <a:ext cx="2050800" cy="985200"/>
          </a:xfrm>
          <a:prstGeom prst="rect">
            <a:avLst/>
          </a:prstGeom>
          <a:solidFill>
            <a:schemeClr val="lt2"/>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top words appearing; polarity score; top 20 positive/negative tweets</a:t>
            </a:r>
            <a:endParaRPr sz="1200">
              <a:solidFill>
                <a:schemeClr val="dk1"/>
              </a:solidFill>
              <a:latin typeface="Roboto"/>
              <a:ea typeface="Roboto"/>
              <a:cs typeface="Roboto"/>
              <a:sym typeface="Roboto"/>
            </a:endParaRPr>
          </a:p>
        </p:txBody>
      </p:sp>
      <p:cxnSp>
        <p:nvCxnSpPr>
          <p:cNvPr id="702" name="Google Shape;702;g1446c3b2310_0_2577"/>
          <p:cNvCxnSpPr/>
          <p:nvPr/>
        </p:nvCxnSpPr>
        <p:spPr>
          <a:xfrm flipH="1" rot="5400000">
            <a:off x="9959850" y="4715967"/>
            <a:ext cx="1742400" cy="333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703" name="Google Shape;703;g1446c3b2310_0_2577"/>
          <p:cNvSpPr txBox="1"/>
          <p:nvPr/>
        </p:nvSpPr>
        <p:spPr>
          <a:xfrm>
            <a:off x="9900050" y="4395917"/>
            <a:ext cx="2050800" cy="615600"/>
          </a:xfrm>
          <a:prstGeom prst="rect">
            <a:avLst/>
          </a:prstGeom>
          <a:solidFill>
            <a:schemeClr val="lt1"/>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theft; road casualties</a:t>
            </a:r>
            <a:endParaRPr sz="1200">
              <a:solidFill>
                <a:schemeClr val="dk1"/>
              </a:solidFill>
              <a:latin typeface="Roboto"/>
              <a:ea typeface="Roboto"/>
              <a:cs typeface="Roboto"/>
              <a:sym typeface="Roboto"/>
            </a:endParaRPr>
          </a:p>
        </p:txBody>
      </p:sp>
      <p:sp>
        <p:nvSpPr>
          <p:cNvPr id="704" name="Google Shape;704;g1446c3b2310_0_2577"/>
          <p:cNvSpPr txBox="1"/>
          <p:nvPr/>
        </p:nvSpPr>
        <p:spPr>
          <a:xfrm>
            <a:off x="9966275" y="5444392"/>
            <a:ext cx="2050800" cy="800400"/>
          </a:xfrm>
          <a:prstGeom prst="rect">
            <a:avLst/>
          </a:prstGeom>
          <a:solidFill>
            <a:schemeClr val="lt1"/>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GOV.UK reported road casualties; data.london.gov.uk</a:t>
            </a:r>
            <a:endParaRPr sz="1200">
              <a:solidFill>
                <a:schemeClr val="dk1"/>
              </a:solidFill>
              <a:latin typeface="Roboto"/>
              <a:ea typeface="Roboto"/>
              <a:cs typeface="Roboto"/>
              <a:sym typeface="Roboto"/>
            </a:endParaRPr>
          </a:p>
        </p:txBody>
      </p:sp>
      <p:sp>
        <p:nvSpPr>
          <p:cNvPr id="705" name="Google Shape;705;g1446c3b2310_0_2577"/>
          <p:cNvSpPr/>
          <p:nvPr/>
        </p:nvSpPr>
        <p:spPr>
          <a:xfrm>
            <a:off x="0" y="6492875"/>
            <a:ext cx="12192000" cy="365100"/>
          </a:xfrm>
          <a:prstGeom prst="rect">
            <a:avLst/>
          </a:prstGeom>
          <a:solidFill>
            <a:srgbClr val="FF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 name="Google Shape;706;g1446c3b2310_0_2577"/>
          <p:cNvSpPr/>
          <p:nvPr/>
        </p:nvSpPr>
        <p:spPr>
          <a:xfrm>
            <a:off x="10680150" y="2797400"/>
            <a:ext cx="301800" cy="430800"/>
          </a:xfrm>
          <a:prstGeom prst="downArrow">
            <a:avLst>
              <a:gd fmla="val 50000" name="adj1"/>
              <a:gd fmla="val 50000" name="adj2"/>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0" name="Shape 710"/>
        <p:cNvGrpSpPr/>
        <p:nvPr/>
      </p:nvGrpSpPr>
      <p:grpSpPr>
        <a:xfrm>
          <a:off x="0" y="0"/>
          <a:ext cx="0" cy="0"/>
          <a:chOff x="0" y="0"/>
          <a:chExt cx="0" cy="0"/>
        </a:xfrm>
      </p:grpSpPr>
      <p:sp>
        <p:nvSpPr>
          <p:cNvPr id="711" name="Google Shape;711;g1446c3b2310_0_261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Code considerations</a:t>
            </a:r>
            <a:endParaRPr/>
          </a:p>
        </p:txBody>
      </p:sp>
      <p:sp>
        <p:nvSpPr>
          <p:cNvPr id="712" name="Google Shape;712;g1446c3b2310_0_261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55600" lvl="0" marL="457200" rtl="0" algn="l">
              <a:spcBef>
                <a:spcPts val="1000"/>
              </a:spcBef>
              <a:spcAft>
                <a:spcPts val="0"/>
              </a:spcAft>
              <a:buSzPts val="2000"/>
              <a:buChar char="●"/>
            </a:pPr>
            <a:r>
              <a:rPr lang="en-US" sz="2000"/>
              <a:t>Road accident/casualties data from GOV.UK website: Reported road accidents, vehicles and casualties tables from Great Britain. This can be found on: </a:t>
            </a:r>
            <a:r>
              <a:rPr lang="en-US" sz="2000" u="sng">
                <a:solidFill>
                  <a:schemeClr val="hlink"/>
                </a:solidFill>
                <a:hlinkClick r:id="rId3"/>
              </a:rPr>
              <a:t>https://www.gov.uk/government/statistical-data-sets/reported-road-accidents-vehicles-and-casualties-tables-for-great-britain#casualties-in-reported-road-accidents-ras30</a:t>
            </a:r>
            <a:r>
              <a:rPr lang="en-US" sz="2000">
                <a:highlight>
                  <a:srgbClr val="FFFFFF"/>
                </a:highlight>
                <a:latin typeface="Arial"/>
                <a:ea typeface="Arial"/>
                <a:cs typeface="Arial"/>
                <a:sym typeface="Arial"/>
              </a:rPr>
              <a:t>. </a:t>
            </a:r>
            <a:endParaRPr sz="2000">
              <a:highlight>
                <a:srgbClr val="FFFFFF"/>
              </a:highlight>
              <a:latin typeface="Arial"/>
              <a:ea typeface="Arial"/>
              <a:cs typeface="Arial"/>
              <a:sym typeface="Arial"/>
            </a:endParaRPr>
          </a:p>
          <a:p>
            <a:pPr indent="-355600" lvl="1" marL="914400" rtl="0" algn="l">
              <a:spcBef>
                <a:spcPts val="0"/>
              </a:spcBef>
              <a:spcAft>
                <a:spcPts val="0"/>
              </a:spcAft>
              <a:buSzPts val="2000"/>
              <a:buFont typeface="Calibri"/>
              <a:buChar char="○"/>
            </a:pPr>
            <a:r>
              <a:rPr lang="en-US" sz="2000">
                <a:highlight>
                  <a:srgbClr val="FFFFFF"/>
                </a:highlight>
              </a:rPr>
              <a:t>The file used was: "RAS30043: Casualties by severity, region, local authority and road user type: England." This data in this file was extracted, rearranged, and converted into a csv file in Excel and then read into Python for analysis.</a:t>
            </a:r>
            <a:endParaRPr sz="2000">
              <a:highlight>
                <a:srgbClr val="FFFFFF"/>
              </a:highlight>
            </a:endParaRPr>
          </a:p>
          <a:p>
            <a:pPr indent="-355600" lvl="0" marL="457200" rtl="0" algn="just">
              <a:lnSpc>
                <a:spcPct val="100000"/>
              </a:lnSpc>
              <a:spcBef>
                <a:spcPts val="0"/>
              </a:spcBef>
              <a:spcAft>
                <a:spcPts val="0"/>
              </a:spcAft>
              <a:buSzPts val="2000"/>
              <a:buChar char="●"/>
            </a:pPr>
            <a:r>
              <a:rPr lang="en-US" sz="2000"/>
              <a:t>Data for bicycle thefts across London boroughs was collected from the </a:t>
            </a:r>
            <a:r>
              <a:rPr lang="en-US" sz="2000" u="sng">
                <a:solidFill>
                  <a:schemeClr val="hlink"/>
                </a:solidFill>
                <a:hlinkClick r:id="rId4"/>
              </a:rPr>
              <a:t>London Datastore</a:t>
            </a:r>
            <a:r>
              <a:rPr lang="en-US" sz="2000"/>
              <a:t> - Recorded Crime Geographic breakdown file which covered 24 months of recorded crime. The data was provided in csv format and fed into Python for analysis after brief data exploration on Excel. </a:t>
            </a:r>
            <a:endParaRPr>
              <a:highlight>
                <a:srgbClr val="FFFFFF"/>
              </a:highlight>
            </a:endParaRPr>
          </a:p>
        </p:txBody>
      </p:sp>
      <p:sp>
        <p:nvSpPr>
          <p:cNvPr id="713" name="Google Shape;713;g1446c3b2310_0_2613"/>
          <p:cNvSpPr/>
          <p:nvPr/>
        </p:nvSpPr>
        <p:spPr>
          <a:xfrm>
            <a:off x="0" y="6492875"/>
            <a:ext cx="12192000" cy="365100"/>
          </a:xfrm>
          <a:prstGeom prst="rect">
            <a:avLst/>
          </a:prstGeom>
          <a:solidFill>
            <a:srgbClr val="FF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g1446c3b2310_0_2619"/>
          <p:cNvPicPr preferRelativeResize="0"/>
          <p:nvPr/>
        </p:nvPicPr>
        <p:blipFill>
          <a:blip r:embed="rId3">
            <a:alphaModFix/>
          </a:blip>
          <a:stretch>
            <a:fillRect/>
          </a:stretch>
        </p:blipFill>
        <p:spPr>
          <a:xfrm>
            <a:off x="176225" y="1395025"/>
            <a:ext cx="11839575" cy="4821225"/>
          </a:xfrm>
          <a:prstGeom prst="rect">
            <a:avLst/>
          </a:prstGeom>
          <a:noFill/>
          <a:ln>
            <a:noFill/>
          </a:ln>
        </p:spPr>
      </p:pic>
      <p:sp>
        <p:nvSpPr>
          <p:cNvPr id="719" name="Google Shape;719;g1446c3b2310_0_2619"/>
          <p:cNvSpPr txBox="1"/>
          <p:nvPr>
            <p:ph type="title"/>
          </p:nvPr>
        </p:nvSpPr>
        <p:spPr>
          <a:xfrm>
            <a:off x="838200" y="266525"/>
            <a:ext cx="10515600" cy="1325700"/>
          </a:xfrm>
          <a:prstGeom prst="rect">
            <a:avLst/>
          </a:prstGeom>
        </p:spPr>
        <p:txBody>
          <a:bodyPr anchorCtr="0" anchor="ctr" bIns="45700" lIns="91425" spcFirstLastPara="1" rIns="91425" wrap="square" tIns="45700">
            <a:noAutofit/>
          </a:bodyPr>
          <a:lstStyle/>
          <a:p>
            <a:pPr indent="0" lvl="0" marL="0" rtl="0" algn="just">
              <a:spcBef>
                <a:spcPts val="0"/>
              </a:spcBef>
              <a:spcAft>
                <a:spcPts val="0"/>
              </a:spcAft>
              <a:buNone/>
            </a:pPr>
            <a:r>
              <a:rPr lang="en-US" sz="3000"/>
              <a:t>Cycling casualties declined between 2014 and 2016 but have been gradually increasing since then (with a decline between 2018-2019) </a:t>
            </a:r>
            <a:endParaRPr sz="3000"/>
          </a:p>
        </p:txBody>
      </p:sp>
      <p:sp>
        <p:nvSpPr>
          <p:cNvPr id="720" name="Google Shape;720;g1446c3b2310_0_2619"/>
          <p:cNvSpPr/>
          <p:nvPr/>
        </p:nvSpPr>
        <p:spPr>
          <a:xfrm>
            <a:off x="0" y="6492875"/>
            <a:ext cx="12192000" cy="365100"/>
          </a:xfrm>
          <a:prstGeom prst="rect">
            <a:avLst/>
          </a:prstGeom>
          <a:solidFill>
            <a:srgbClr val="FF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 name="Google Shape;721;g1446c3b2310_0_2619"/>
          <p:cNvSpPr txBox="1"/>
          <p:nvPr/>
        </p:nvSpPr>
        <p:spPr>
          <a:xfrm>
            <a:off x="5322825" y="6216250"/>
            <a:ext cx="6869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Data: </a:t>
            </a:r>
            <a:r>
              <a:rPr lang="en-US" sz="1200" u="sng">
                <a:solidFill>
                  <a:schemeClr val="hlink"/>
                </a:solidFill>
                <a:highlight>
                  <a:srgbClr val="FFFFFF"/>
                </a:highlight>
                <a:hlinkClick r:id="rId4"/>
              </a:rPr>
              <a:t>GOV.UK website: Reported road accidents, vehicles and casualties tables for Great Britain</a:t>
            </a:r>
            <a:r>
              <a:rPr lang="en-US" sz="1200">
                <a:solidFill>
                  <a:schemeClr val="dk1"/>
                </a:solidFill>
                <a:highlight>
                  <a:srgbClr val="FFFFFF"/>
                </a:highlight>
              </a:rPr>
              <a:t> </a:t>
            </a:r>
            <a:endParaRPr sz="1100">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1446c3b2310_0_2626"/>
          <p:cNvSpPr txBox="1"/>
          <p:nvPr>
            <p:ph type="title"/>
          </p:nvPr>
        </p:nvSpPr>
        <p:spPr>
          <a:xfrm>
            <a:off x="838200" y="31437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A similar trend is observed for the number of serious/fatal cycling casualties, in which there is a decline from 2014-2017 but increasing serious/fatal casualties from 2017, onward. </a:t>
            </a:r>
            <a:endParaRPr sz="3000"/>
          </a:p>
        </p:txBody>
      </p:sp>
      <p:sp>
        <p:nvSpPr>
          <p:cNvPr id="727" name="Google Shape;727;g1446c3b2310_0_262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728" name="Google Shape;728;g1446c3b2310_0_2626"/>
          <p:cNvSpPr/>
          <p:nvPr/>
        </p:nvSpPr>
        <p:spPr>
          <a:xfrm>
            <a:off x="0" y="6492875"/>
            <a:ext cx="12192000" cy="365100"/>
          </a:xfrm>
          <a:prstGeom prst="rect">
            <a:avLst/>
          </a:prstGeom>
          <a:solidFill>
            <a:srgbClr val="FF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29" name="Google Shape;729;g1446c3b2310_0_2626"/>
          <p:cNvPicPr preferRelativeResize="0"/>
          <p:nvPr/>
        </p:nvPicPr>
        <p:blipFill>
          <a:blip r:embed="rId3">
            <a:alphaModFix/>
          </a:blip>
          <a:stretch>
            <a:fillRect/>
          </a:stretch>
        </p:blipFill>
        <p:spPr>
          <a:xfrm>
            <a:off x="284825" y="1640075"/>
            <a:ext cx="11590702" cy="4651675"/>
          </a:xfrm>
          <a:prstGeom prst="rect">
            <a:avLst/>
          </a:prstGeom>
          <a:noFill/>
          <a:ln>
            <a:noFill/>
          </a:ln>
        </p:spPr>
      </p:pic>
      <p:sp>
        <p:nvSpPr>
          <p:cNvPr id="730" name="Google Shape;730;g1446c3b2310_0_2626"/>
          <p:cNvSpPr txBox="1"/>
          <p:nvPr/>
        </p:nvSpPr>
        <p:spPr>
          <a:xfrm>
            <a:off x="5322825" y="6216250"/>
            <a:ext cx="6869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Data: </a:t>
            </a:r>
            <a:r>
              <a:rPr lang="en-US" sz="1200" u="sng">
                <a:solidFill>
                  <a:schemeClr val="hlink"/>
                </a:solidFill>
                <a:highlight>
                  <a:srgbClr val="FFFFFF"/>
                </a:highlight>
                <a:hlinkClick r:id="rId4"/>
              </a:rPr>
              <a:t>GOV.UK website: Reported road accidents, vehicles and casualties tables for Great Britain</a:t>
            </a:r>
            <a:r>
              <a:rPr lang="en-US" sz="1200">
                <a:solidFill>
                  <a:schemeClr val="dk1"/>
                </a:solidFill>
                <a:highlight>
                  <a:srgbClr val="FFFFFF"/>
                </a:highlight>
              </a:rPr>
              <a:t> </a:t>
            </a:r>
            <a:endParaRPr sz="1100">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g1446c3b2310_0_263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600"/>
              <a:t>In general, bicycle thefts have decreased over time. Peaks tend to occur during warm-weather months.</a:t>
            </a:r>
            <a:endParaRPr sz="3600"/>
          </a:p>
        </p:txBody>
      </p:sp>
      <p:pic>
        <p:nvPicPr>
          <p:cNvPr id="737" name="Google Shape;737;g1446c3b2310_0_2634"/>
          <p:cNvPicPr preferRelativeResize="0"/>
          <p:nvPr/>
        </p:nvPicPr>
        <p:blipFill>
          <a:blip r:embed="rId3">
            <a:alphaModFix/>
          </a:blip>
          <a:stretch>
            <a:fillRect/>
          </a:stretch>
        </p:blipFill>
        <p:spPr>
          <a:xfrm>
            <a:off x="1423312" y="2230076"/>
            <a:ext cx="9345373" cy="3646825"/>
          </a:xfrm>
          <a:prstGeom prst="rect">
            <a:avLst/>
          </a:prstGeom>
          <a:noFill/>
          <a:ln>
            <a:noFill/>
          </a:ln>
        </p:spPr>
      </p:pic>
      <p:sp>
        <p:nvSpPr>
          <p:cNvPr id="738" name="Google Shape;738;g1446c3b2310_0_2634"/>
          <p:cNvSpPr/>
          <p:nvPr/>
        </p:nvSpPr>
        <p:spPr>
          <a:xfrm>
            <a:off x="0" y="6492875"/>
            <a:ext cx="12192000" cy="365100"/>
          </a:xfrm>
          <a:prstGeom prst="rect">
            <a:avLst/>
          </a:prstGeom>
          <a:solidFill>
            <a:srgbClr val="FF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 name="Google Shape;739;g1446c3b2310_0_2634"/>
          <p:cNvSpPr txBox="1"/>
          <p:nvPr/>
        </p:nvSpPr>
        <p:spPr>
          <a:xfrm>
            <a:off x="10066800" y="6123575"/>
            <a:ext cx="202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Data: </a:t>
            </a:r>
            <a:r>
              <a:rPr lang="en-US" sz="1200" u="sng">
                <a:solidFill>
                  <a:schemeClr val="hlink"/>
                </a:solidFill>
                <a:latin typeface="Roboto"/>
                <a:ea typeface="Roboto"/>
                <a:cs typeface="Roboto"/>
                <a:sym typeface="Roboto"/>
                <a:hlinkClick r:id="rId4"/>
              </a:rPr>
              <a:t>data.london.gov.uk</a:t>
            </a:r>
            <a:endParaRPr sz="1100">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g1446c3b2310_0_264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Recommendations</a:t>
            </a:r>
            <a:endParaRPr/>
          </a:p>
        </p:txBody>
      </p:sp>
      <p:sp>
        <p:nvSpPr>
          <p:cNvPr id="745" name="Google Shape;745;g1446c3b2310_0_264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74650" lvl="0" marL="457200" rtl="0" algn="l">
              <a:spcBef>
                <a:spcPts val="1000"/>
              </a:spcBef>
              <a:spcAft>
                <a:spcPts val="0"/>
              </a:spcAft>
              <a:buSzPts val="2300"/>
              <a:buChar char="●"/>
            </a:pPr>
            <a:r>
              <a:rPr lang="en-US"/>
              <a:t>Investigate possible reasons why cyclist casualties began decreasing from 2014 but then started increasing in 2016/2017</a:t>
            </a:r>
            <a:endParaRPr/>
          </a:p>
          <a:p>
            <a:pPr indent="-374650" lvl="0" marL="457200" rtl="0" algn="l">
              <a:spcBef>
                <a:spcPts val="0"/>
              </a:spcBef>
              <a:spcAft>
                <a:spcPts val="0"/>
              </a:spcAft>
              <a:buSzPts val="2300"/>
              <a:buChar char="●"/>
            </a:pPr>
            <a:r>
              <a:rPr lang="en-US"/>
              <a:t>Prioritise reduction of serious and fatal cyclist accidents</a:t>
            </a:r>
            <a:endParaRPr/>
          </a:p>
          <a:p>
            <a:pPr indent="-374650" lvl="0" marL="457200" rtl="0" algn="l">
              <a:spcBef>
                <a:spcPts val="0"/>
              </a:spcBef>
              <a:spcAft>
                <a:spcPts val="0"/>
              </a:spcAft>
              <a:buSzPts val="2300"/>
              <a:buChar char="●"/>
            </a:pPr>
            <a:r>
              <a:rPr lang="en-US"/>
              <a:t>Look into ways of building surveillance around bicycle theft during the warmer months (spring/summer)</a:t>
            </a:r>
            <a:endParaRPr/>
          </a:p>
        </p:txBody>
      </p:sp>
      <p:sp>
        <p:nvSpPr>
          <p:cNvPr id="746" name="Google Shape;746;g1446c3b2310_0_2642"/>
          <p:cNvSpPr/>
          <p:nvPr/>
        </p:nvSpPr>
        <p:spPr>
          <a:xfrm>
            <a:off x="0" y="6492875"/>
            <a:ext cx="12192000" cy="365100"/>
          </a:xfrm>
          <a:prstGeom prst="rect">
            <a:avLst/>
          </a:prstGeom>
          <a:solidFill>
            <a:srgbClr val="FF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cxnSp>
        <p:nvCxnSpPr>
          <p:cNvPr id="751" name="Google Shape;751;g143db9809b7_0_1289"/>
          <p:cNvCxnSpPr>
            <a:stCxn id="752" idx="0"/>
            <a:endCxn id="753" idx="2"/>
          </p:cNvCxnSpPr>
          <p:nvPr/>
        </p:nvCxnSpPr>
        <p:spPr>
          <a:xfrm rot="-5400000">
            <a:off x="693875" y="4670442"/>
            <a:ext cx="1345500" cy="465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754" name="Google Shape;754;g143db9809b7_0_1289"/>
          <p:cNvSpPr txBox="1"/>
          <p:nvPr>
            <p:ph type="title"/>
          </p:nvPr>
        </p:nvSpPr>
        <p:spPr>
          <a:xfrm>
            <a:off x="681250" y="469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Business Case</a:t>
            </a:r>
            <a:endParaRPr/>
          </a:p>
        </p:txBody>
      </p:sp>
      <p:cxnSp>
        <p:nvCxnSpPr>
          <p:cNvPr id="755" name="Google Shape;755;g143db9809b7_0_1289"/>
          <p:cNvCxnSpPr>
            <a:endCxn id="756" idx="0"/>
          </p:cNvCxnSpPr>
          <p:nvPr/>
        </p:nvCxnSpPr>
        <p:spPr>
          <a:xfrm flipH="1">
            <a:off x="3752800" y="3005329"/>
            <a:ext cx="2368200" cy="214200"/>
          </a:xfrm>
          <a:prstGeom prst="bentConnector2">
            <a:avLst/>
          </a:prstGeom>
          <a:noFill/>
          <a:ln cap="flat" cmpd="sng" w="19050">
            <a:solidFill>
              <a:srgbClr val="C2C2C2"/>
            </a:solidFill>
            <a:prstDash val="solid"/>
            <a:miter lim="8000"/>
            <a:headEnd len="sm" w="sm" type="none"/>
            <a:tailEnd len="sm" w="sm" type="none"/>
          </a:ln>
        </p:spPr>
      </p:cxnSp>
      <p:cxnSp>
        <p:nvCxnSpPr>
          <p:cNvPr id="757" name="Google Shape;757;g143db9809b7_0_1289"/>
          <p:cNvCxnSpPr>
            <a:stCxn id="758" idx="0"/>
            <a:endCxn id="759" idx="2"/>
          </p:cNvCxnSpPr>
          <p:nvPr/>
        </p:nvCxnSpPr>
        <p:spPr>
          <a:xfrm flipH="1" rot="5400000">
            <a:off x="6020050" y="2155675"/>
            <a:ext cx="205500" cy="36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760" name="Google Shape;760;g143db9809b7_0_1289"/>
          <p:cNvCxnSpPr>
            <a:stCxn id="759" idx="2"/>
            <a:endCxn id="761" idx="0"/>
          </p:cNvCxnSpPr>
          <p:nvPr/>
        </p:nvCxnSpPr>
        <p:spPr>
          <a:xfrm rot="5400000">
            <a:off x="5536150" y="2631775"/>
            <a:ext cx="1161900" cy="7800"/>
          </a:xfrm>
          <a:prstGeom prst="bentConnector3">
            <a:avLst>
              <a:gd fmla="val 49996" name="adj1"/>
            </a:avLst>
          </a:prstGeom>
          <a:noFill/>
          <a:ln cap="flat" cmpd="sng" w="19050">
            <a:solidFill>
              <a:srgbClr val="C2C2C2"/>
            </a:solidFill>
            <a:prstDash val="solid"/>
            <a:miter lim="8000"/>
            <a:headEnd len="sm" w="sm" type="none"/>
            <a:tailEnd len="sm" w="sm" type="none"/>
          </a:ln>
        </p:spPr>
      </p:cxnSp>
      <p:cxnSp>
        <p:nvCxnSpPr>
          <p:cNvPr id="762" name="Google Shape;762;g143db9809b7_0_1289"/>
          <p:cNvCxnSpPr>
            <a:stCxn id="753" idx="0"/>
          </p:cNvCxnSpPr>
          <p:nvPr/>
        </p:nvCxnSpPr>
        <p:spPr>
          <a:xfrm rot="-5400000">
            <a:off x="3642350" y="741717"/>
            <a:ext cx="226200" cy="4731300"/>
          </a:xfrm>
          <a:prstGeom prst="bentConnector2">
            <a:avLst/>
          </a:prstGeom>
          <a:noFill/>
          <a:ln cap="flat" cmpd="sng" w="19050">
            <a:solidFill>
              <a:srgbClr val="C2C2C2"/>
            </a:solidFill>
            <a:prstDash val="solid"/>
            <a:miter lim="8000"/>
            <a:headEnd len="sm" w="sm" type="none"/>
            <a:tailEnd len="sm" w="sm" type="none"/>
          </a:ln>
        </p:spPr>
      </p:cxnSp>
      <p:cxnSp>
        <p:nvCxnSpPr>
          <p:cNvPr id="763" name="Google Shape;763;g143db9809b7_0_1289"/>
          <p:cNvCxnSpPr>
            <a:stCxn id="764" idx="0"/>
            <a:endCxn id="756" idx="2"/>
          </p:cNvCxnSpPr>
          <p:nvPr/>
        </p:nvCxnSpPr>
        <p:spPr>
          <a:xfrm flipH="1" rot="5400000">
            <a:off x="3024200" y="4948667"/>
            <a:ext cx="1459800" cy="27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759" name="Google Shape;759;g143db9809b7_0_1289"/>
          <p:cNvSpPr txBox="1"/>
          <p:nvPr/>
        </p:nvSpPr>
        <p:spPr>
          <a:xfrm>
            <a:off x="3967450" y="1254325"/>
            <a:ext cx="4307100" cy="800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chemeClr val="dk1"/>
                </a:solidFill>
                <a:latin typeface="Roboto"/>
                <a:ea typeface="Roboto"/>
                <a:cs typeface="Roboto"/>
                <a:sym typeface="Roboto"/>
              </a:rPr>
              <a:t>Problem statement: How can we increase the uptake of cycling in London  in order to create a more sustainable transport system?</a:t>
            </a:r>
            <a:endParaRPr b="1" sz="1200">
              <a:solidFill>
                <a:schemeClr val="dk1"/>
              </a:solidFill>
              <a:latin typeface="Roboto"/>
              <a:ea typeface="Roboto"/>
              <a:cs typeface="Roboto"/>
              <a:sym typeface="Roboto"/>
            </a:endParaRPr>
          </a:p>
        </p:txBody>
      </p:sp>
      <p:sp>
        <p:nvSpPr>
          <p:cNvPr id="753" name="Google Shape;753;g143db9809b7_0_1289"/>
          <p:cNvSpPr txBox="1"/>
          <p:nvPr/>
        </p:nvSpPr>
        <p:spPr>
          <a:xfrm>
            <a:off x="364400" y="3220467"/>
            <a:ext cx="2050800" cy="800400"/>
          </a:xfrm>
          <a:prstGeom prst="rect">
            <a:avLst/>
          </a:prstGeom>
          <a:solidFill>
            <a:schemeClr val="lt2"/>
          </a:solidFill>
          <a:ln cap="flat" cmpd="sng" w="19050">
            <a:solidFill>
              <a:srgbClr val="0070C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1482AB"/>
                </a:solidFill>
                <a:latin typeface="Roboto"/>
                <a:ea typeface="Roboto"/>
                <a:cs typeface="Roboto"/>
                <a:sym typeface="Roboto"/>
              </a:rPr>
              <a:t>Q1. What are the main factors determining when people cycle?</a:t>
            </a:r>
            <a:endParaRPr b="1" sz="1200">
              <a:solidFill>
                <a:srgbClr val="1482AB"/>
              </a:solidFill>
              <a:latin typeface="Roboto"/>
              <a:ea typeface="Roboto"/>
              <a:cs typeface="Roboto"/>
              <a:sym typeface="Roboto"/>
            </a:endParaRPr>
          </a:p>
        </p:txBody>
      </p:sp>
      <p:sp>
        <p:nvSpPr>
          <p:cNvPr id="765" name="Google Shape;765;g143db9809b7_0_1289"/>
          <p:cNvSpPr txBox="1"/>
          <p:nvPr/>
        </p:nvSpPr>
        <p:spPr>
          <a:xfrm>
            <a:off x="9805650" y="3220467"/>
            <a:ext cx="2050800" cy="615600"/>
          </a:xfrm>
          <a:prstGeom prst="rect">
            <a:avLst/>
          </a:prstGeom>
          <a:solidFill>
            <a:schemeClr val="lt2"/>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FF00FF"/>
                </a:solidFill>
                <a:latin typeface="Roboto"/>
                <a:ea typeface="Roboto"/>
                <a:cs typeface="Roboto"/>
                <a:sym typeface="Roboto"/>
              </a:rPr>
              <a:t>Q5. How safe is it to cycle in London?</a:t>
            </a:r>
            <a:endParaRPr b="1" sz="1200">
              <a:solidFill>
                <a:srgbClr val="FF00FF"/>
              </a:solidFill>
              <a:latin typeface="Roboto"/>
              <a:ea typeface="Roboto"/>
              <a:cs typeface="Roboto"/>
              <a:sym typeface="Roboto"/>
            </a:endParaRPr>
          </a:p>
        </p:txBody>
      </p:sp>
      <p:sp>
        <p:nvSpPr>
          <p:cNvPr id="766" name="Google Shape;766;g143db9809b7_0_1289"/>
          <p:cNvSpPr txBox="1"/>
          <p:nvPr/>
        </p:nvSpPr>
        <p:spPr>
          <a:xfrm>
            <a:off x="7446688" y="3220467"/>
            <a:ext cx="2050800" cy="800400"/>
          </a:xfrm>
          <a:prstGeom prst="rect">
            <a:avLst/>
          </a:prstGeom>
          <a:solidFill>
            <a:schemeClr val="lt1"/>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7030A0"/>
                </a:solidFill>
                <a:latin typeface="Roboto"/>
                <a:ea typeface="Roboto"/>
                <a:cs typeface="Roboto"/>
                <a:sym typeface="Roboto"/>
              </a:rPr>
              <a:t>Q4. What is the sentiment towards cycling in London?</a:t>
            </a:r>
            <a:endParaRPr b="1" sz="1200">
              <a:solidFill>
                <a:srgbClr val="7030A0"/>
              </a:solidFill>
              <a:latin typeface="Roboto"/>
              <a:ea typeface="Roboto"/>
              <a:cs typeface="Roboto"/>
              <a:sym typeface="Roboto"/>
            </a:endParaRPr>
          </a:p>
        </p:txBody>
      </p:sp>
      <p:sp>
        <p:nvSpPr>
          <p:cNvPr id="761" name="Google Shape;761;g143db9809b7_0_1289"/>
          <p:cNvSpPr txBox="1"/>
          <p:nvPr/>
        </p:nvSpPr>
        <p:spPr>
          <a:xfrm>
            <a:off x="5087713" y="3216542"/>
            <a:ext cx="2050800" cy="800400"/>
          </a:xfrm>
          <a:prstGeom prst="rect">
            <a:avLst/>
          </a:prstGeom>
          <a:solidFill>
            <a:schemeClr val="lt2"/>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00B050"/>
                </a:solidFill>
                <a:latin typeface="Roboto"/>
                <a:ea typeface="Roboto"/>
                <a:cs typeface="Roboto"/>
                <a:sym typeface="Roboto"/>
              </a:rPr>
              <a:t>Q3. What are the demographics of cyclists in London?</a:t>
            </a:r>
            <a:endParaRPr b="1" sz="1200">
              <a:solidFill>
                <a:srgbClr val="00B050"/>
              </a:solidFill>
              <a:latin typeface="Roboto"/>
              <a:ea typeface="Roboto"/>
              <a:cs typeface="Roboto"/>
              <a:sym typeface="Roboto"/>
            </a:endParaRPr>
          </a:p>
        </p:txBody>
      </p:sp>
      <p:sp>
        <p:nvSpPr>
          <p:cNvPr id="756" name="Google Shape;756;g143db9809b7_0_1289"/>
          <p:cNvSpPr txBox="1"/>
          <p:nvPr/>
        </p:nvSpPr>
        <p:spPr>
          <a:xfrm>
            <a:off x="2727400" y="3219529"/>
            <a:ext cx="2050800" cy="1000500"/>
          </a:xfrm>
          <a:prstGeom prst="rect">
            <a:avLst/>
          </a:prstGeom>
          <a:solidFill>
            <a:schemeClr val="lt2"/>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FF6600"/>
                </a:solidFill>
                <a:latin typeface="Roboto"/>
                <a:ea typeface="Roboto"/>
                <a:cs typeface="Roboto"/>
                <a:sym typeface="Roboto"/>
              </a:rPr>
              <a:t>Q2. What impact does infrastructure have on cycling uptake and how can this be improved? </a:t>
            </a:r>
            <a:r>
              <a:rPr b="1" lang="en-US" sz="1300">
                <a:solidFill>
                  <a:srgbClr val="FF6600"/>
                </a:solidFill>
                <a:latin typeface="Roboto"/>
                <a:ea typeface="Roboto"/>
                <a:cs typeface="Roboto"/>
                <a:sym typeface="Roboto"/>
              </a:rPr>
              <a:t> </a:t>
            </a:r>
            <a:endParaRPr b="1" sz="1300">
              <a:solidFill>
                <a:srgbClr val="FF6600"/>
              </a:solidFill>
              <a:latin typeface="Roboto"/>
              <a:ea typeface="Roboto"/>
              <a:cs typeface="Roboto"/>
              <a:sym typeface="Roboto"/>
            </a:endParaRPr>
          </a:p>
        </p:txBody>
      </p:sp>
      <p:sp>
        <p:nvSpPr>
          <p:cNvPr id="767" name="Google Shape;767;g143db9809b7_0_1289"/>
          <p:cNvSpPr txBox="1"/>
          <p:nvPr/>
        </p:nvSpPr>
        <p:spPr>
          <a:xfrm>
            <a:off x="2728700" y="4395592"/>
            <a:ext cx="2050800" cy="985200"/>
          </a:xfrm>
          <a:prstGeom prst="rect">
            <a:avLst/>
          </a:prstGeom>
          <a:solidFill>
            <a:schemeClr val="lt2"/>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private vs cycle hire; locations with the least number of cycles </a:t>
            </a:r>
            <a:endParaRPr sz="1200">
              <a:solidFill>
                <a:schemeClr val="dk1"/>
              </a:solidFill>
              <a:latin typeface="Roboto"/>
              <a:ea typeface="Roboto"/>
              <a:cs typeface="Roboto"/>
              <a:sym typeface="Roboto"/>
            </a:endParaRPr>
          </a:p>
        </p:txBody>
      </p:sp>
      <p:cxnSp>
        <p:nvCxnSpPr>
          <p:cNvPr id="768" name="Google Shape;768;g143db9809b7_0_1289"/>
          <p:cNvCxnSpPr>
            <a:endCxn id="766" idx="0"/>
          </p:cNvCxnSpPr>
          <p:nvPr/>
        </p:nvCxnSpPr>
        <p:spPr>
          <a:xfrm>
            <a:off x="6074488" y="2999367"/>
            <a:ext cx="2397600" cy="221100"/>
          </a:xfrm>
          <a:prstGeom prst="bentConnector2">
            <a:avLst/>
          </a:prstGeom>
          <a:noFill/>
          <a:ln cap="flat" cmpd="sng" w="19050">
            <a:solidFill>
              <a:srgbClr val="C2C2C2"/>
            </a:solidFill>
            <a:prstDash val="solid"/>
            <a:miter lim="8000"/>
            <a:headEnd len="sm" w="sm" type="none"/>
            <a:tailEnd len="sm" w="sm" type="none"/>
          </a:ln>
        </p:spPr>
      </p:cxnSp>
      <p:cxnSp>
        <p:nvCxnSpPr>
          <p:cNvPr id="769" name="Google Shape;769;g143db9809b7_0_1289"/>
          <p:cNvCxnSpPr/>
          <p:nvPr/>
        </p:nvCxnSpPr>
        <p:spPr>
          <a:xfrm>
            <a:off x="8472100" y="3004867"/>
            <a:ext cx="2321700" cy="215100"/>
          </a:xfrm>
          <a:prstGeom prst="bentConnector3">
            <a:avLst>
              <a:gd fmla="val 99913" name="adj1"/>
            </a:avLst>
          </a:prstGeom>
          <a:noFill/>
          <a:ln cap="flat" cmpd="sng" w="19050">
            <a:solidFill>
              <a:srgbClr val="C2C2C2"/>
            </a:solidFill>
            <a:prstDash val="solid"/>
            <a:miter lim="8000"/>
            <a:headEnd len="sm" w="sm" type="none"/>
            <a:tailEnd len="sm" w="sm" type="none"/>
          </a:ln>
        </p:spPr>
      </p:cxnSp>
      <p:sp>
        <p:nvSpPr>
          <p:cNvPr id="770" name="Google Shape;770;g143db9809b7_0_1289"/>
          <p:cNvSpPr txBox="1"/>
          <p:nvPr/>
        </p:nvSpPr>
        <p:spPr>
          <a:xfrm>
            <a:off x="3039150" y="2308992"/>
            <a:ext cx="2050800" cy="488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dk1"/>
                </a:solidFill>
                <a:latin typeface="Roboto"/>
                <a:ea typeface="Roboto"/>
                <a:cs typeface="Roboto"/>
                <a:sym typeface="Roboto"/>
              </a:rPr>
              <a:t>What is the trend in total cycles over time?</a:t>
            </a:r>
            <a:endParaRPr sz="1200">
              <a:solidFill>
                <a:schemeClr val="dk1"/>
              </a:solidFill>
              <a:latin typeface="Roboto"/>
              <a:ea typeface="Roboto"/>
              <a:cs typeface="Roboto"/>
              <a:sym typeface="Roboto"/>
            </a:endParaRPr>
          </a:p>
        </p:txBody>
      </p:sp>
      <p:cxnSp>
        <p:nvCxnSpPr>
          <p:cNvPr id="771" name="Google Shape;771;g143db9809b7_0_1289"/>
          <p:cNvCxnSpPr/>
          <p:nvPr/>
        </p:nvCxnSpPr>
        <p:spPr>
          <a:xfrm flipH="1">
            <a:off x="5090525" y="2587700"/>
            <a:ext cx="1024800" cy="36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752" name="Google Shape;752;g143db9809b7_0_1289"/>
          <p:cNvSpPr txBox="1"/>
          <p:nvPr/>
        </p:nvSpPr>
        <p:spPr>
          <a:xfrm>
            <a:off x="317975" y="5366442"/>
            <a:ext cx="2050800" cy="985200"/>
          </a:xfrm>
          <a:prstGeom prst="rect">
            <a:avLst/>
          </a:prstGeom>
          <a:solidFill>
            <a:schemeClr val="lt2"/>
          </a:solidFill>
          <a:ln cap="flat" cmpd="sng" w="19050">
            <a:solidFill>
              <a:srgbClr val="1482AB"/>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central, inner, outer datasets; GOV.UK walking and cycling </a:t>
            </a:r>
            <a:r>
              <a:rPr lang="en-US" sz="1200">
                <a:solidFill>
                  <a:schemeClr val="dk1"/>
                </a:solidFill>
                <a:latin typeface="Roboto"/>
                <a:ea typeface="Roboto"/>
                <a:cs typeface="Roboto"/>
                <a:sym typeface="Roboto"/>
              </a:rPr>
              <a:t>statistics</a:t>
            </a:r>
            <a:endParaRPr sz="1200">
              <a:solidFill>
                <a:schemeClr val="dk1"/>
              </a:solidFill>
              <a:latin typeface="Roboto"/>
              <a:ea typeface="Roboto"/>
              <a:cs typeface="Roboto"/>
              <a:sym typeface="Roboto"/>
            </a:endParaRPr>
          </a:p>
        </p:txBody>
      </p:sp>
      <p:sp>
        <p:nvSpPr>
          <p:cNvPr id="764" name="Google Shape;764;g143db9809b7_0_1289"/>
          <p:cNvSpPr txBox="1"/>
          <p:nvPr/>
        </p:nvSpPr>
        <p:spPr>
          <a:xfrm>
            <a:off x="2730050" y="5679917"/>
            <a:ext cx="2050800" cy="615600"/>
          </a:xfrm>
          <a:prstGeom prst="rect">
            <a:avLst/>
          </a:prstGeom>
          <a:solidFill>
            <a:schemeClr val="lt2"/>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central, inner, outer datasets</a:t>
            </a:r>
            <a:endParaRPr sz="1200">
              <a:solidFill>
                <a:schemeClr val="dk1"/>
              </a:solidFill>
              <a:latin typeface="Roboto"/>
              <a:ea typeface="Roboto"/>
              <a:cs typeface="Roboto"/>
              <a:sym typeface="Roboto"/>
            </a:endParaRPr>
          </a:p>
        </p:txBody>
      </p:sp>
      <p:sp>
        <p:nvSpPr>
          <p:cNvPr id="772" name="Google Shape;772;g143db9809b7_0_1289"/>
          <p:cNvSpPr txBox="1"/>
          <p:nvPr/>
        </p:nvSpPr>
        <p:spPr>
          <a:xfrm>
            <a:off x="5142125" y="5643642"/>
            <a:ext cx="2050800" cy="430800"/>
          </a:xfrm>
          <a:prstGeom prst="rect">
            <a:avLst/>
          </a:prstGeom>
          <a:solidFill>
            <a:schemeClr val="lt2"/>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outer dataset</a:t>
            </a:r>
            <a:endParaRPr sz="1200">
              <a:solidFill>
                <a:schemeClr val="dk1"/>
              </a:solidFill>
              <a:latin typeface="Roboto"/>
              <a:ea typeface="Roboto"/>
              <a:cs typeface="Roboto"/>
              <a:sym typeface="Roboto"/>
            </a:endParaRPr>
          </a:p>
        </p:txBody>
      </p:sp>
      <p:sp>
        <p:nvSpPr>
          <p:cNvPr id="773" name="Google Shape;773;g143db9809b7_0_1289"/>
          <p:cNvSpPr txBox="1"/>
          <p:nvPr/>
        </p:nvSpPr>
        <p:spPr>
          <a:xfrm>
            <a:off x="7554200" y="5759392"/>
            <a:ext cx="2050800" cy="430800"/>
          </a:xfrm>
          <a:prstGeom prst="rect">
            <a:avLst/>
          </a:prstGeom>
          <a:solidFill>
            <a:schemeClr val="lt1"/>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Twitter</a:t>
            </a:r>
            <a:endParaRPr sz="1200">
              <a:solidFill>
                <a:schemeClr val="dk1"/>
              </a:solidFill>
              <a:latin typeface="Roboto"/>
              <a:ea typeface="Roboto"/>
              <a:cs typeface="Roboto"/>
              <a:sym typeface="Roboto"/>
            </a:endParaRPr>
          </a:p>
        </p:txBody>
      </p:sp>
      <p:sp>
        <p:nvSpPr>
          <p:cNvPr id="774" name="Google Shape;774;g143db9809b7_0_1289"/>
          <p:cNvSpPr txBox="1"/>
          <p:nvPr/>
        </p:nvSpPr>
        <p:spPr>
          <a:xfrm>
            <a:off x="316475" y="4201067"/>
            <a:ext cx="2050800" cy="985200"/>
          </a:xfrm>
          <a:prstGeom prst="rect">
            <a:avLst/>
          </a:prstGeom>
          <a:solidFill>
            <a:schemeClr val="lt2"/>
          </a:solidFill>
          <a:ln cap="flat" cmpd="sng" w="19050">
            <a:solidFill>
              <a:srgbClr val="1482AB"/>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lang="en-US" sz="1200">
                <a:solidFill>
                  <a:schemeClr val="dk1"/>
                </a:solidFill>
                <a:latin typeface="Roboto"/>
                <a:ea typeface="Roboto"/>
                <a:cs typeface="Roboto"/>
                <a:sym typeface="Roboto"/>
              </a:rPr>
              <a:t>Areas of exploration: time of year; time of day; weather; direction of travel;  reasons for cycling</a:t>
            </a:r>
            <a:endParaRPr sz="1200">
              <a:solidFill>
                <a:schemeClr val="dk1"/>
              </a:solidFill>
              <a:latin typeface="Roboto"/>
              <a:ea typeface="Roboto"/>
              <a:cs typeface="Roboto"/>
              <a:sym typeface="Roboto"/>
            </a:endParaRPr>
          </a:p>
        </p:txBody>
      </p:sp>
      <p:cxnSp>
        <p:nvCxnSpPr>
          <p:cNvPr id="775" name="Google Shape;775;g143db9809b7_0_1289"/>
          <p:cNvCxnSpPr>
            <a:stCxn id="772" idx="0"/>
            <a:endCxn id="761" idx="2"/>
          </p:cNvCxnSpPr>
          <p:nvPr/>
        </p:nvCxnSpPr>
        <p:spPr>
          <a:xfrm flipH="1" rot="5400000">
            <a:off x="5327075" y="4803192"/>
            <a:ext cx="1626600" cy="543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776" name="Google Shape;776;g143db9809b7_0_1289"/>
          <p:cNvSpPr txBox="1"/>
          <p:nvPr/>
        </p:nvSpPr>
        <p:spPr>
          <a:xfrm>
            <a:off x="5124588" y="4424817"/>
            <a:ext cx="2050800" cy="615600"/>
          </a:xfrm>
          <a:prstGeom prst="rect">
            <a:avLst/>
          </a:prstGeom>
          <a:solidFill>
            <a:schemeClr val="lt2"/>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gender</a:t>
            </a:r>
            <a:endParaRPr sz="1200">
              <a:solidFill>
                <a:schemeClr val="dk1"/>
              </a:solidFill>
              <a:latin typeface="Roboto"/>
              <a:ea typeface="Roboto"/>
              <a:cs typeface="Roboto"/>
              <a:sym typeface="Roboto"/>
            </a:endParaRPr>
          </a:p>
        </p:txBody>
      </p:sp>
      <p:cxnSp>
        <p:nvCxnSpPr>
          <p:cNvPr id="777" name="Google Shape;777;g143db9809b7_0_1289"/>
          <p:cNvCxnSpPr>
            <a:stCxn id="773" idx="0"/>
          </p:cNvCxnSpPr>
          <p:nvPr/>
        </p:nvCxnSpPr>
        <p:spPr>
          <a:xfrm flipH="1" rot="5400000">
            <a:off x="7691750" y="4871542"/>
            <a:ext cx="1742400" cy="333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778" name="Google Shape;778;g143db9809b7_0_1289"/>
          <p:cNvSpPr txBox="1"/>
          <p:nvPr/>
        </p:nvSpPr>
        <p:spPr>
          <a:xfrm>
            <a:off x="7512313" y="4397529"/>
            <a:ext cx="2050800" cy="985200"/>
          </a:xfrm>
          <a:prstGeom prst="rect">
            <a:avLst/>
          </a:prstGeom>
          <a:solidFill>
            <a:schemeClr val="lt1"/>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top words appearing; polarity score; top 20 positive/negative tweets</a:t>
            </a:r>
            <a:endParaRPr sz="1200">
              <a:solidFill>
                <a:schemeClr val="dk1"/>
              </a:solidFill>
              <a:latin typeface="Roboto"/>
              <a:ea typeface="Roboto"/>
              <a:cs typeface="Roboto"/>
              <a:sym typeface="Roboto"/>
            </a:endParaRPr>
          </a:p>
        </p:txBody>
      </p:sp>
      <p:cxnSp>
        <p:nvCxnSpPr>
          <p:cNvPr id="779" name="Google Shape;779;g143db9809b7_0_1289"/>
          <p:cNvCxnSpPr/>
          <p:nvPr/>
        </p:nvCxnSpPr>
        <p:spPr>
          <a:xfrm flipH="1" rot="5400000">
            <a:off x="9959850" y="4715967"/>
            <a:ext cx="1742400" cy="333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780" name="Google Shape;780;g143db9809b7_0_1289"/>
          <p:cNvSpPr txBox="1"/>
          <p:nvPr/>
        </p:nvSpPr>
        <p:spPr>
          <a:xfrm>
            <a:off x="9900050" y="4395917"/>
            <a:ext cx="2050800" cy="615600"/>
          </a:xfrm>
          <a:prstGeom prst="rect">
            <a:avLst/>
          </a:prstGeom>
          <a:solidFill>
            <a:schemeClr val="lt2"/>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theft; road casualties</a:t>
            </a:r>
            <a:endParaRPr sz="1200">
              <a:solidFill>
                <a:schemeClr val="dk1"/>
              </a:solidFill>
              <a:latin typeface="Roboto"/>
              <a:ea typeface="Roboto"/>
              <a:cs typeface="Roboto"/>
              <a:sym typeface="Roboto"/>
            </a:endParaRPr>
          </a:p>
        </p:txBody>
      </p:sp>
      <p:sp>
        <p:nvSpPr>
          <p:cNvPr id="781" name="Google Shape;781;g143db9809b7_0_1289"/>
          <p:cNvSpPr txBox="1"/>
          <p:nvPr/>
        </p:nvSpPr>
        <p:spPr>
          <a:xfrm>
            <a:off x="9966275" y="5444392"/>
            <a:ext cx="2050800" cy="800400"/>
          </a:xfrm>
          <a:prstGeom prst="rect">
            <a:avLst/>
          </a:prstGeom>
          <a:solidFill>
            <a:schemeClr val="lt2"/>
          </a:solidFill>
          <a:ln cap="flat" cmpd="sng" w="19050">
            <a:solidFill>
              <a:srgbClr val="FF00FF"/>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GOV.UK reported road casualties</a:t>
            </a:r>
            <a:r>
              <a:rPr lang="en-US" sz="1200">
                <a:solidFill>
                  <a:schemeClr val="dk1"/>
                </a:solidFill>
                <a:latin typeface="Roboto"/>
                <a:ea typeface="Roboto"/>
                <a:cs typeface="Roboto"/>
                <a:sym typeface="Roboto"/>
              </a:rPr>
              <a:t>; data.london.gov.uk</a:t>
            </a:r>
            <a:endParaRPr sz="1200">
              <a:solidFill>
                <a:schemeClr val="dk1"/>
              </a:solidFill>
              <a:latin typeface="Roboto"/>
              <a:ea typeface="Roboto"/>
              <a:cs typeface="Roboto"/>
              <a:sym typeface="Roboto"/>
            </a:endParaRPr>
          </a:p>
        </p:txBody>
      </p:sp>
      <p:sp>
        <p:nvSpPr>
          <p:cNvPr id="782" name="Google Shape;782;g143db9809b7_0_1289"/>
          <p:cNvSpPr/>
          <p:nvPr/>
        </p:nvSpPr>
        <p:spPr>
          <a:xfrm>
            <a:off x="0" y="6492875"/>
            <a:ext cx="12192000" cy="3651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3" name="Google Shape;783;g143db9809b7_0_1289"/>
          <p:cNvSpPr/>
          <p:nvPr/>
        </p:nvSpPr>
        <p:spPr>
          <a:xfrm>
            <a:off x="8321200" y="2785750"/>
            <a:ext cx="301800" cy="430800"/>
          </a:xfrm>
          <a:prstGeom prst="downArrow">
            <a:avLst>
              <a:gd fmla="val 50000" name="adj1"/>
              <a:gd fmla="val 50000" name="adj2"/>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143db9809b7_0_132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Code considerations</a:t>
            </a:r>
            <a:endParaRPr/>
          </a:p>
        </p:txBody>
      </p:sp>
      <p:sp>
        <p:nvSpPr>
          <p:cNvPr id="789" name="Google Shape;789;g143db9809b7_0_132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Search terms: “london uk cycle”</a:t>
            </a:r>
            <a:endParaRPr/>
          </a:p>
          <a:p>
            <a:pPr indent="-342900" lvl="0" marL="457200" rtl="0" algn="l">
              <a:spcBef>
                <a:spcPts val="0"/>
              </a:spcBef>
              <a:spcAft>
                <a:spcPts val="0"/>
              </a:spcAft>
              <a:buSzPts val="1800"/>
              <a:buChar char="●"/>
            </a:pPr>
            <a:r>
              <a:rPr lang="en-US"/>
              <a:t>Date of search: 11-Aug-2022</a:t>
            </a:r>
            <a:endParaRPr/>
          </a:p>
          <a:p>
            <a:pPr indent="-342900" lvl="0" marL="457200" rtl="0" algn="l">
              <a:spcBef>
                <a:spcPts val="0"/>
              </a:spcBef>
              <a:spcAft>
                <a:spcPts val="0"/>
              </a:spcAft>
              <a:buSzPts val="1800"/>
              <a:buChar char="●"/>
            </a:pPr>
            <a:r>
              <a:rPr lang="en-US"/>
              <a:t>Retweets filtered out to reduce duplications and to make the full tweet text available when analysing the top 20 positive and negative tweets</a:t>
            </a:r>
            <a:endParaRPr/>
          </a:p>
          <a:p>
            <a:pPr indent="-342900" lvl="0" marL="457200" rtl="0" algn="l">
              <a:spcBef>
                <a:spcPts val="0"/>
              </a:spcBef>
              <a:spcAft>
                <a:spcPts val="0"/>
              </a:spcAft>
              <a:buSzPts val="1800"/>
              <a:buChar char="●"/>
            </a:pPr>
            <a:r>
              <a:rPr lang="en-US"/>
              <a:t>84 tweets in total analysed (following de-duplication)</a:t>
            </a:r>
            <a:endParaRPr/>
          </a:p>
        </p:txBody>
      </p:sp>
      <p:sp>
        <p:nvSpPr>
          <p:cNvPr id="790" name="Google Shape;790;g143db9809b7_0_1324"/>
          <p:cNvSpPr/>
          <p:nvPr/>
        </p:nvSpPr>
        <p:spPr>
          <a:xfrm>
            <a:off x="0" y="6492875"/>
            <a:ext cx="12192000" cy="3651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g143db9809b7_0_1408"/>
          <p:cNvSpPr txBox="1"/>
          <p:nvPr>
            <p:ph type="title"/>
          </p:nvPr>
        </p:nvSpPr>
        <p:spPr>
          <a:xfrm>
            <a:off x="625525" y="312075"/>
            <a:ext cx="10515600" cy="1325700"/>
          </a:xfrm>
          <a:prstGeom prst="rect">
            <a:avLst/>
          </a:prstGeom>
        </p:spPr>
        <p:txBody>
          <a:bodyPr anchorCtr="0" anchor="ctr" bIns="45700" lIns="91425" spcFirstLastPara="1" rIns="91425" wrap="square" tIns="45700">
            <a:noAutofit/>
          </a:bodyPr>
          <a:lstStyle/>
          <a:p>
            <a:pPr indent="0" lvl="0" marL="0" rtl="0" algn="just">
              <a:spcBef>
                <a:spcPts val="0"/>
              </a:spcBef>
              <a:spcAft>
                <a:spcPts val="0"/>
              </a:spcAft>
              <a:buNone/>
            </a:pPr>
            <a:r>
              <a:rPr lang="en-US" sz="2400"/>
              <a:t>The top words appearing were associated with the search terms, fitness, listings, and infrastructure. Possible influencers (e.g. thejeremyvine, wearecyclinguk, hounslowcycling) appear in the wordcloud, and could be worth investigating for marketing purposes.</a:t>
            </a:r>
            <a:endParaRPr sz="2400"/>
          </a:p>
        </p:txBody>
      </p:sp>
      <p:sp>
        <p:nvSpPr>
          <p:cNvPr id="796" name="Google Shape;796;g143db9809b7_0_1408"/>
          <p:cNvSpPr/>
          <p:nvPr/>
        </p:nvSpPr>
        <p:spPr>
          <a:xfrm>
            <a:off x="0" y="6492875"/>
            <a:ext cx="12192000" cy="3651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97" name="Google Shape;797;g143db9809b7_0_1408"/>
          <p:cNvPicPr preferRelativeResize="0"/>
          <p:nvPr/>
        </p:nvPicPr>
        <p:blipFill>
          <a:blip r:embed="rId3">
            <a:alphaModFix/>
          </a:blip>
          <a:stretch>
            <a:fillRect/>
          </a:stretch>
        </p:blipFill>
        <p:spPr>
          <a:xfrm>
            <a:off x="1357325" y="1921075"/>
            <a:ext cx="9276651" cy="4288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1446c3b2310_0_72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600"/>
              <a:t>Most tweets about “london uk cycle” tend to be neutral to positive</a:t>
            </a:r>
            <a:endParaRPr sz="3600"/>
          </a:p>
        </p:txBody>
      </p:sp>
      <p:sp>
        <p:nvSpPr>
          <p:cNvPr id="803" name="Google Shape;803;g1446c3b2310_0_724"/>
          <p:cNvSpPr/>
          <p:nvPr/>
        </p:nvSpPr>
        <p:spPr>
          <a:xfrm>
            <a:off x="0" y="6492875"/>
            <a:ext cx="12192000" cy="3651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04" name="Google Shape;804;g1446c3b2310_0_724"/>
          <p:cNvPicPr preferRelativeResize="0"/>
          <p:nvPr/>
        </p:nvPicPr>
        <p:blipFill>
          <a:blip r:embed="rId3">
            <a:alphaModFix/>
          </a:blip>
          <a:stretch>
            <a:fillRect/>
          </a:stretch>
        </p:blipFill>
        <p:spPr>
          <a:xfrm>
            <a:off x="2593125" y="1854075"/>
            <a:ext cx="7609499" cy="4238600"/>
          </a:xfrm>
          <a:prstGeom prst="rect">
            <a:avLst/>
          </a:prstGeom>
          <a:noFill/>
          <a:ln>
            <a:noFill/>
          </a:ln>
        </p:spPr>
      </p:pic>
      <p:sp>
        <p:nvSpPr>
          <p:cNvPr id="805" name="Google Shape;805;g1446c3b2310_0_724"/>
          <p:cNvSpPr txBox="1"/>
          <p:nvPr/>
        </p:nvSpPr>
        <p:spPr>
          <a:xfrm>
            <a:off x="4189200" y="6092675"/>
            <a:ext cx="269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negative	neutral	positive</a:t>
            </a:r>
            <a:endParaRPr>
              <a:latin typeface="Calibri"/>
              <a:ea typeface="Calibri"/>
              <a:cs typeface="Calibri"/>
              <a:sym typeface="Calibri"/>
            </a:endParaRPr>
          </a:p>
        </p:txBody>
      </p:sp>
      <p:sp>
        <p:nvSpPr>
          <p:cNvPr id="806" name="Google Shape;806;g1446c3b2310_0_724"/>
          <p:cNvSpPr/>
          <p:nvPr/>
        </p:nvSpPr>
        <p:spPr>
          <a:xfrm>
            <a:off x="5879800" y="6092675"/>
            <a:ext cx="1254600" cy="170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g1446c3b2310_0_724"/>
          <p:cNvSpPr/>
          <p:nvPr/>
        </p:nvSpPr>
        <p:spPr>
          <a:xfrm>
            <a:off x="3827700" y="6092575"/>
            <a:ext cx="1158900" cy="170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2" name="Shape 152"/>
        <p:cNvGrpSpPr/>
        <p:nvPr/>
      </p:nvGrpSpPr>
      <p:grpSpPr>
        <a:xfrm>
          <a:off x="0" y="0"/>
          <a:ext cx="0" cy="0"/>
          <a:chOff x="0" y="0"/>
          <a:chExt cx="0" cy="0"/>
        </a:xfrm>
      </p:grpSpPr>
      <p:sp>
        <p:nvSpPr>
          <p:cNvPr id="153" name="Google Shape;153;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Transport for London (TfL)’s spatial approach</a:t>
            </a:r>
            <a:endParaRPr/>
          </a:p>
        </p:txBody>
      </p:sp>
      <p:grpSp>
        <p:nvGrpSpPr>
          <p:cNvPr id="154" name="Google Shape;154;p5"/>
          <p:cNvGrpSpPr/>
          <p:nvPr/>
        </p:nvGrpSpPr>
        <p:grpSpPr>
          <a:xfrm>
            <a:off x="838200" y="1827749"/>
            <a:ext cx="10515600" cy="4347088"/>
            <a:chOff x="0" y="2124"/>
            <a:chExt cx="10515600" cy="4347088"/>
          </a:xfrm>
        </p:grpSpPr>
        <p:sp>
          <p:nvSpPr>
            <p:cNvPr id="155" name="Google Shape;155;p5"/>
            <p:cNvSpPr/>
            <p:nvPr/>
          </p:nvSpPr>
          <p:spPr>
            <a:xfrm rot="5400000">
              <a:off x="6589693" y="-2661723"/>
              <a:ext cx="1121829" cy="6729984"/>
            </a:xfrm>
            <a:prstGeom prst="round2SameRect">
              <a:avLst>
                <a:gd fmla="val 16667" name="adj1"/>
                <a:gd fmla="val 0" name="adj2"/>
              </a:avLst>
            </a:prstGeom>
            <a:solidFill>
              <a:schemeClr val="lt1">
                <a:alpha val="89803"/>
              </a:schemeClr>
            </a:solidFill>
            <a:ln cap="flat" cmpd="sng" w="12700">
              <a:solidFill>
                <a:schemeClr val="dk2">
                  <a:alpha val="8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txBox="1"/>
            <p:nvPr/>
          </p:nvSpPr>
          <p:spPr>
            <a:xfrm>
              <a:off x="3785616" y="197117"/>
              <a:ext cx="6675221" cy="1012303"/>
            </a:xfrm>
            <a:prstGeom prst="rect">
              <a:avLst/>
            </a:prstGeom>
            <a:noFill/>
            <a:ln>
              <a:noFill/>
            </a:ln>
          </p:spPr>
          <p:txBody>
            <a:bodyPr anchorCtr="0" anchor="ctr" bIns="34275" lIns="68575" spcFirstLastPara="1" rIns="68575" wrap="square" tIns="34275">
              <a:noAutofit/>
            </a:bodyPr>
            <a:lstStyle/>
            <a:p>
              <a:pPr indent="-171450" lvl="1" marL="171450" marR="0" rtl="0" algn="l">
                <a:lnSpc>
                  <a:spcPct val="9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Business hub dependent on high levels of transport connectivity; most concentrated mix for public space; space at a premium</a:t>
              </a:r>
              <a:endParaRPr/>
            </a:p>
          </p:txBody>
        </p:sp>
        <p:sp>
          <p:nvSpPr>
            <p:cNvPr id="157" name="Google Shape;157;p5"/>
            <p:cNvSpPr/>
            <p:nvPr/>
          </p:nvSpPr>
          <p:spPr>
            <a:xfrm>
              <a:off x="0" y="2124"/>
              <a:ext cx="3785616" cy="1402286"/>
            </a:xfrm>
            <a:prstGeom prst="roundRect">
              <a:avLst>
                <a:gd fmla="val 16667" name="adj"/>
              </a:avLst>
            </a:prstGeom>
            <a:solidFill>
              <a:srgbClr val="D8E2F3"/>
            </a:solidFill>
            <a:ln cap="flat" cmpd="sng" w="12700">
              <a:solidFill>
                <a:srgbClr val="3D4B5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txBox="1"/>
            <p:nvPr/>
          </p:nvSpPr>
          <p:spPr>
            <a:xfrm>
              <a:off x="68454" y="70578"/>
              <a:ext cx="3648708" cy="1265378"/>
            </a:xfrm>
            <a:prstGeom prst="rect">
              <a:avLst/>
            </a:prstGeom>
            <a:noFill/>
            <a:ln>
              <a:noFill/>
            </a:ln>
          </p:spPr>
          <p:txBody>
            <a:bodyPr anchorCtr="0" anchor="ctr" bIns="80000" lIns="160000" spcFirstLastPara="1" rIns="160000" wrap="square" tIns="80000">
              <a:noAutofit/>
            </a:bodyPr>
            <a:lstStyle/>
            <a:p>
              <a:pPr indent="0" lvl="0" marL="0" marR="0" rtl="0" algn="ctr">
                <a:lnSpc>
                  <a:spcPct val="90000"/>
                </a:lnSpc>
                <a:spcBef>
                  <a:spcPts val="0"/>
                </a:spcBef>
                <a:spcAft>
                  <a:spcPts val="0"/>
                </a:spcAft>
                <a:buClr>
                  <a:schemeClr val="lt1"/>
                </a:buClr>
                <a:buSzPts val="4200"/>
                <a:buFont typeface="Calibri"/>
                <a:buNone/>
              </a:pPr>
              <a:r>
                <a:rPr lang="en-US" sz="4200">
                  <a:solidFill>
                    <a:srgbClr val="3F3F3F"/>
                  </a:solidFill>
                  <a:latin typeface="Calibri"/>
                  <a:ea typeface="Calibri"/>
                  <a:cs typeface="Calibri"/>
                  <a:sym typeface="Calibri"/>
                </a:rPr>
                <a:t>Central London</a:t>
              </a:r>
              <a:endParaRPr>
                <a:solidFill>
                  <a:srgbClr val="3F3F3F"/>
                </a:solidFill>
              </a:endParaRPr>
            </a:p>
          </p:txBody>
        </p:sp>
        <p:sp>
          <p:nvSpPr>
            <p:cNvPr id="159" name="Google Shape;159;p5"/>
            <p:cNvSpPr/>
            <p:nvPr/>
          </p:nvSpPr>
          <p:spPr>
            <a:xfrm rot="5400000">
              <a:off x="6589693" y="-1189323"/>
              <a:ext cx="1121829" cy="6729984"/>
            </a:xfrm>
            <a:prstGeom prst="round2SameRect">
              <a:avLst>
                <a:gd fmla="val 16667" name="adj1"/>
                <a:gd fmla="val 0" name="adj2"/>
              </a:avLst>
            </a:prstGeom>
            <a:solidFill>
              <a:schemeClr val="lt1">
                <a:alpha val="89803"/>
              </a:schemeClr>
            </a:solidFill>
            <a:ln cap="flat" cmpd="sng" w="12700">
              <a:solidFill>
                <a:schemeClr val="dk2">
                  <a:alpha val="8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txBox="1"/>
            <p:nvPr/>
          </p:nvSpPr>
          <p:spPr>
            <a:xfrm>
              <a:off x="3785616" y="1669517"/>
              <a:ext cx="6675221" cy="1012303"/>
            </a:xfrm>
            <a:prstGeom prst="rect">
              <a:avLst/>
            </a:prstGeom>
            <a:noFill/>
            <a:ln>
              <a:noFill/>
            </a:ln>
          </p:spPr>
          <p:txBody>
            <a:bodyPr anchorCtr="0" anchor="ctr" bIns="34275" lIns="68575" spcFirstLastPara="1" rIns="68575" wrap="square" tIns="34275">
              <a:noAutofit/>
            </a:bodyPr>
            <a:lstStyle/>
            <a:p>
              <a:pPr indent="-171450" lvl="1" marL="171450" marR="0" rtl="0" algn="l">
                <a:lnSpc>
                  <a:spcPct val="9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Densely developed area with population and employment numbers expected to rise; area presents the greatest immediate opportunity to reduce car use by transforming facilities for people cycling</a:t>
              </a:r>
              <a:endParaRPr/>
            </a:p>
          </p:txBody>
        </p:sp>
        <p:sp>
          <p:nvSpPr>
            <p:cNvPr id="161" name="Google Shape;161;p5"/>
            <p:cNvSpPr/>
            <p:nvPr/>
          </p:nvSpPr>
          <p:spPr>
            <a:xfrm>
              <a:off x="0" y="1474525"/>
              <a:ext cx="3785616" cy="1402286"/>
            </a:xfrm>
            <a:prstGeom prst="roundRect">
              <a:avLst>
                <a:gd fmla="val 16667" name="adj"/>
              </a:avLst>
            </a:prstGeom>
            <a:solidFill>
              <a:srgbClr val="8DA9DB"/>
            </a:solidFill>
            <a:ln cap="flat" cmpd="sng" w="12700">
              <a:solidFill>
                <a:srgbClr val="3D4B5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txBox="1"/>
            <p:nvPr/>
          </p:nvSpPr>
          <p:spPr>
            <a:xfrm>
              <a:off x="68454" y="1542979"/>
              <a:ext cx="3648708" cy="1265378"/>
            </a:xfrm>
            <a:prstGeom prst="rect">
              <a:avLst/>
            </a:prstGeom>
            <a:noFill/>
            <a:ln>
              <a:noFill/>
            </a:ln>
          </p:spPr>
          <p:txBody>
            <a:bodyPr anchorCtr="0" anchor="ctr" bIns="80000" lIns="160000" spcFirstLastPara="1" rIns="160000" wrap="square" tIns="80000">
              <a:noAutofit/>
            </a:bodyPr>
            <a:lstStyle/>
            <a:p>
              <a:pPr indent="0" lvl="0" marL="0" marR="0" rtl="0" algn="ctr">
                <a:lnSpc>
                  <a:spcPct val="90000"/>
                </a:lnSpc>
                <a:spcBef>
                  <a:spcPts val="0"/>
                </a:spcBef>
                <a:spcAft>
                  <a:spcPts val="0"/>
                </a:spcAft>
                <a:buClr>
                  <a:srgbClr val="3F3F3F"/>
                </a:buClr>
                <a:buSzPts val="4200"/>
                <a:buFont typeface="Calibri"/>
                <a:buNone/>
              </a:pPr>
              <a:r>
                <a:rPr lang="en-US" sz="4200">
                  <a:solidFill>
                    <a:srgbClr val="666666"/>
                  </a:solidFill>
                  <a:latin typeface="Calibri"/>
                  <a:ea typeface="Calibri"/>
                  <a:cs typeface="Calibri"/>
                  <a:sym typeface="Calibri"/>
                </a:rPr>
                <a:t>Inner London</a:t>
              </a:r>
              <a:endParaRPr>
                <a:solidFill>
                  <a:srgbClr val="666666"/>
                </a:solidFill>
              </a:endParaRPr>
            </a:p>
          </p:txBody>
        </p:sp>
        <p:sp>
          <p:nvSpPr>
            <p:cNvPr id="163" name="Google Shape;163;p5"/>
            <p:cNvSpPr/>
            <p:nvPr/>
          </p:nvSpPr>
          <p:spPr>
            <a:xfrm rot="5400000">
              <a:off x="6589693" y="283077"/>
              <a:ext cx="1121829" cy="6729984"/>
            </a:xfrm>
            <a:prstGeom prst="round2SameRect">
              <a:avLst>
                <a:gd fmla="val 16667" name="adj1"/>
                <a:gd fmla="val 0" name="adj2"/>
              </a:avLst>
            </a:prstGeom>
            <a:solidFill>
              <a:schemeClr val="lt1">
                <a:alpha val="89803"/>
              </a:schemeClr>
            </a:solidFill>
            <a:ln cap="flat" cmpd="sng" w="12700">
              <a:solidFill>
                <a:schemeClr val="dk2">
                  <a:alpha val="8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txBox="1"/>
            <p:nvPr/>
          </p:nvSpPr>
          <p:spPr>
            <a:xfrm>
              <a:off x="3785616" y="3141918"/>
              <a:ext cx="6675221" cy="1012303"/>
            </a:xfrm>
            <a:prstGeom prst="rect">
              <a:avLst/>
            </a:prstGeom>
            <a:noFill/>
            <a:ln>
              <a:noFill/>
            </a:ln>
          </p:spPr>
          <p:txBody>
            <a:bodyPr anchorCtr="0" anchor="ctr" bIns="34275" lIns="68575" spcFirstLastPara="1" rIns="68575" wrap="square" tIns="34275">
              <a:noAutofit/>
            </a:bodyPr>
            <a:lstStyle/>
            <a:p>
              <a:pPr indent="-171450" lvl="1" marL="171450" marR="0" rtl="0" algn="l">
                <a:lnSpc>
                  <a:spcPct val="9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Where majority of residents live; trips tends to be longer with many different start and end points; cycling has huge potential to replace shorter car trips</a:t>
              </a:r>
              <a:endParaRPr/>
            </a:p>
          </p:txBody>
        </p:sp>
        <p:sp>
          <p:nvSpPr>
            <p:cNvPr id="165" name="Google Shape;165;p5"/>
            <p:cNvSpPr/>
            <p:nvPr/>
          </p:nvSpPr>
          <p:spPr>
            <a:xfrm>
              <a:off x="0" y="2946926"/>
              <a:ext cx="3785616" cy="1402286"/>
            </a:xfrm>
            <a:prstGeom prst="roundRect">
              <a:avLst>
                <a:gd fmla="val 16667" name="adj"/>
              </a:avLst>
            </a:prstGeom>
            <a:solidFill>
              <a:srgbClr val="1F3864"/>
            </a:solidFill>
            <a:ln cap="flat" cmpd="sng" w="12700">
              <a:solidFill>
                <a:srgbClr val="3D4B5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txBox="1"/>
            <p:nvPr/>
          </p:nvSpPr>
          <p:spPr>
            <a:xfrm>
              <a:off x="68454" y="3015380"/>
              <a:ext cx="3648708" cy="1265378"/>
            </a:xfrm>
            <a:prstGeom prst="rect">
              <a:avLst/>
            </a:prstGeom>
            <a:noFill/>
            <a:ln>
              <a:noFill/>
            </a:ln>
          </p:spPr>
          <p:txBody>
            <a:bodyPr anchorCtr="0" anchor="ctr" bIns="80000" lIns="160000" spcFirstLastPara="1" rIns="160000" wrap="square" tIns="80000">
              <a:noAutofit/>
            </a:bodyPr>
            <a:lstStyle/>
            <a:p>
              <a:pPr indent="0" lvl="0" marL="0" marR="0" rtl="0" algn="ctr">
                <a:lnSpc>
                  <a:spcPct val="90000"/>
                </a:lnSpc>
                <a:spcBef>
                  <a:spcPts val="0"/>
                </a:spcBef>
                <a:spcAft>
                  <a:spcPts val="0"/>
                </a:spcAft>
                <a:buClr>
                  <a:srgbClr val="F2F2F2"/>
                </a:buClr>
                <a:buSzPts val="4200"/>
                <a:buFont typeface="Calibri"/>
                <a:buNone/>
              </a:pPr>
              <a:r>
                <a:rPr lang="en-US" sz="4200">
                  <a:solidFill>
                    <a:srgbClr val="F2F2F2"/>
                  </a:solidFill>
                  <a:latin typeface="Calibri"/>
                  <a:ea typeface="Calibri"/>
                  <a:cs typeface="Calibri"/>
                  <a:sym typeface="Calibri"/>
                </a:rPr>
                <a:t>Outer London</a:t>
              </a:r>
              <a:endParaRPr/>
            </a:p>
          </p:txBody>
        </p:sp>
      </p:grpSp>
      <p:sp>
        <p:nvSpPr>
          <p:cNvPr id="167" name="Google Shape;167;p5"/>
          <p:cNvSpPr/>
          <p:nvPr/>
        </p:nvSpPr>
        <p:spPr>
          <a:xfrm>
            <a:off x="0" y="6492875"/>
            <a:ext cx="12192000" cy="36512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 name="Google Shape;168;p5"/>
          <p:cNvSpPr txBox="1"/>
          <p:nvPr/>
        </p:nvSpPr>
        <p:spPr>
          <a:xfrm>
            <a:off x="3048000" y="3244334"/>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169" name="Google Shape;169;p5"/>
          <p:cNvSpPr txBox="1"/>
          <p:nvPr/>
        </p:nvSpPr>
        <p:spPr>
          <a:xfrm>
            <a:off x="3048000" y="3244334"/>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g1446c3b2310_0_73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just">
              <a:spcBef>
                <a:spcPts val="0"/>
              </a:spcBef>
              <a:spcAft>
                <a:spcPts val="0"/>
              </a:spcAft>
              <a:buNone/>
            </a:pPr>
            <a:r>
              <a:rPr lang="en-US" sz="2400"/>
              <a:t>Positive tweets indicate a good perception of cycling events, like cycle to work day and initiatives to increase female </a:t>
            </a:r>
            <a:r>
              <a:rPr lang="en-US" sz="2400"/>
              <a:t>cyclists</a:t>
            </a:r>
            <a:r>
              <a:rPr lang="en-US" sz="2400"/>
              <a:t>. Meanwhile, negative tweets indicate that more work could be done to increase cyclist safety, to increase the number of cycle lanes available, and </a:t>
            </a:r>
            <a:r>
              <a:rPr lang="en-US" sz="2400"/>
              <a:t>encourage</a:t>
            </a:r>
            <a:r>
              <a:rPr lang="en-US" sz="2400"/>
              <a:t> more people to use the cycle lanes. </a:t>
            </a:r>
            <a:endParaRPr sz="2400"/>
          </a:p>
        </p:txBody>
      </p:sp>
      <p:sp>
        <p:nvSpPr>
          <p:cNvPr id="813" name="Google Shape;813;g1446c3b2310_0_730"/>
          <p:cNvSpPr/>
          <p:nvPr/>
        </p:nvSpPr>
        <p:spPr>
          <a:xfrm>
            <a:off x="0" y="6492875"/>
            <a:ext cx="12192000" cy="3651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4" name="Google Shape;814;g1446c3b2310_0_730"/>
          <p:cNvSpPr txBox="1"/>
          <p:nvPr/>
        </p:nvSpPr>
        <p:spPr>
          <a:xfrm>
            <a:off x="1679950" y="1976775"/>
            <a:ext cx="260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274E13"/>
                </a:solidFill>
                <a:latin typeface="Calibri"/>
                <a:ea typeface="Calibri"/>
                <a:cs typeface="Calibri"/>
                <a:sym typeface="Calibri"/>
              </a:rPr>
              <a:t>Positive tweets</a:t>
            </a:r>
            <a:endParaRPr sz="2000">
              <a:solidFill>
                <a:srgbClr val="274E13"/>
              </a:solidFill>
              <a:latin typeface="Calibri"/>
              <a:ea typeface="Calibri"/>
              <a:cs typeface="Calibri"/>
              <a:sym typeface="Calibri"/>
            </a:endParaRPr>
          </a:p>
        </p:txBody>
      </p:sp>
      <p:sp>
        <p:nvSpPr>
          <p:cNvPr id="815" name="Google Shape;815;g1446c3b2310_0_730"/>
          <p:cNvSpPr txBox="1"/>
          <p:nvPr/>
        </p:nvSpPr>
        <p:spPr>
          <a:xfrm>
            <a:off x="8506125" y="1976775"/>
            <a:ext cx="335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CC0000"/>
                </a:solidFill>
                <a:latin typeface="Calibri"/>
                <a:ea typeface="Calibri"/>
                <a:cs typeface="Calibri"/>
                <a:sym typeface="Calibri"/>
              </a:rPr>
              <a:t>N</a:t>
            </a:r>
            <a:r>
              <a:rPr lang="en-US" sz="2000">
                <a:solidFill>
                  <a:srgbClr val="CC0000"/>
                </a:solidFill>
                <a:latin typeface="Calibri"/>
                <a:ea typeface="Calibri"/>
                <a:cs typeface="Calibri"/>
                <a:sym typeface="Calibri"/>
              </a:rPr>
              <a:t>egative tweets</a:t>
            </a:r>
            <a:endParaRPr sz="2000">
              <a:solidFill>
                <a:srgbClr val="CC0000"/>
              </a:solidFill>
              <a:latin typeface="Calibri"/>
              <a:ea typeface="Calibri"/>
              <a:cs typeface="Calibri"/>
              <a:sym typeface="Calibri"/>
            </a:endParaRPr>
          </a:p>
        </p:txBody>
      </p:sp>
      <p:sp>
        <p:nvSpPr>
          <p:cNvPr id="816" name="Google Shape;816;g1446c3b2310_0_730"/>
          <p:cNvSpPr txBox="1"/>
          <p:nvPr/>
        </p:nvSpPr>
        <p:spPr>
          <a:xfrm>
            <a:off x="7137175" y="6092675"/>
            <a:ext cx="481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Full list of top 20 positive and negative tweets listed in Appendix</a:t>
            </a:r>
            <a:endParaRPr>
              <a:latin typeface="Calibri"/>
              <a:ea typeface="Calibri"/>
              <a:cs typeface="Calibri"/>
              <a:sym typeface="Calibri"/>
            </a:endParaRPr>
          </a:p>
        </p:txBody>
      </p:sp>
      <p:sp>
        <p:nvSpPr>
          <p:cNvPr id="817" name="Google Shape;817;g1446c3b2310_0_730"/>
          <p:cNvSpPr txBox="1"/>
          <p:nvPr/>
        </p:nvSpPr>
        <p:spPr>
          <a:xfrm>
            <a:off x="935675" y="2597863"/>
            <a:ext cx="3689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AA84F"/>
                </a:solidFill>
              </a:rPr>
              <a:t>it’s #cycletoworkday, marking 10 years of the uk’s biggest #cycle commuting event. https://t.co/ilipis5fe1 is perfectly positioned to take advantage of the infrastructure investment that has been made to encourage #cycling in london, with the cycle superhighway on our doorstep. </a:t>
            </a:r>
            <a:endParaRPr>
              <a:solidFill>
                <a:srgbClr val="6AA84F"/>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p:txBody>
      </p:sp>
      <p:sp>
        <p:nvSpPr>
          <p:cNvPr id="818" name="Google Shape;818;g1446c3b2310_0_730"/>
          <p:cNvSpPr txBox="1"/>
          <p:nvPr/>
        </p:nvSpPr>
        <p:spPr>
          <a:xfrm>
            <a:off x="8173125" y="3430050"/>
            <a:ext cx="36894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US">
                <a:solidFill>
                  <a:srgbClr val="FF0000"/>
                </a:solidFill>
              </a:rPr>
              <a:t>in the uk there is no congestion caused by cycle lanes. every day london is a sea of red on google maps, and the worst roads aren't anywhere near any cycle lanes.</a:t>
            </a:r>
            <a:endParaRPr b="1">
              <a:solidFill>
                <a:srgbClr val="FF0000"/>
              </a:solidFill>
              <a:latin typeface="Calibri"/>
              <a:ea typeface="Calibri"/>
              <a:cs typeface="Calibri"/>
              <a:sym typeface="Calibri"/>
            </a:endParaRPr>
          </a:p>
          <a:p>
            <a:pPr indent="0" lvl="0" marL="0" rtl="0" algn="l">
              <a:spcBef>
                <a:spcPts val="0"/>
              </a:spcBef>
              <a:spcAft>
                <a:spcPts val="0"/>
              </a:spcAft>
              <a:buNone/>
            </a:pPr>
            <a:r>
              <a:t/>
            </a:r>
            <a:endParaRPr sz="900">
              <a:solidFill>
                <a:schemeClr val="dk1"/>
              </a:solidFill>
              <a:highlight>
                <a:srgbClr val="FFFFFF"/>
              </a:highlight>
            </a:endParaRPr>
          </a:p>
        </p:txBody>
      </p:sp>
      <p:sp>
        <p:nvSpPr>
          <p:cNvPr id="819" name="Google Shape;819;g1446c3b2310_0_730"/>
          <p:cNvSpPr txBox="1"/>
          <p:nvPr/>
        </p:nvSpPr>
        <p:spPr>
          <a:xfrm>
            <a:off x="871050" y="4678825"/>
            <a:ext cx="344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274E13"/>
                </a:solidFill>
                <a:highlight>
                  <a:srgbClr val="FFFFFF"/>
                </a:highlight>
              </a:rPr>
              <a:t>"i hadn’t anticipated the power of a </a:t>
            </a:r>
            <a:r>
              <a:rPr lang="en-US">
                <a:solidFill>
                  <a:srgbClr val="274E13"/>
                </a:solidFill>
                <a:highlight>
                  <a:srgbClr val="FFFFFF"/>
                </a:highlight>
              </a:rPr>
              <a:t>group of women on bikes. so many of the women hadn’t ridden since childhood, or even learnt to ride, so seeing them on the bikes, their confidence and their smiles was contagious and inspiring" </a:t>
            </a:r>
            <a:endParaRPr>
              <a:solidFill>
                <a:srgbClr val="274E13"/>
              </a:solidFill>
            </a:endParaRPr>
          </a:p>
        </p:txBody>
      </p:sp>
      <p:sp>
        <p:nvSpPr>
          <p:cNvPr id="820" name="Google Shape;820;g1446c3b2310_0_730"/>
          <p:cNvSpPr txBox="1"/>
          <p:nvPr/>
        </p:nvSpPr>
        <p:spPr>
          <a:xfrm>
            <a:off x="4880986" y="2938700"/>
            <a:ext cx="2884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888888"/>
                </a:solidFill>
              </a:rPr>
              <a:t>transport: better transport needs to be more accessible and available across the uk, not just london. (london’s lucky to have its transport system to be fair) reduce train costs, build more cycle lanes, create new bus routes, more walking routes + (a bridge in east london plz)</a:t>
            </a:r>
            <a:endParaRPr sz="1900">
              <a:solidFill>
                <a:srgbClr val="888888"/>
              </a:solidFill>
            </a:endParaRPr>
          </a:p>
        </p:txBody>
      </p:sp>
      <p:sp>
        <p:nvSpPr>
          <p:cNvPr id="821" name="Google Shape;821;g1446c3b2310_0_730"/>
          <p:cNvSpPr txBox="1"/>
          <p:nvPr/>
        </p:nvSpPr>
        <p:spPr>
          <a:xfrm>
            <a:off x="8173125" y="25978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DD7E6B"/>
                </a:solidFill>
              </a:rPr>
              <a:t>a cyclist’s gopro has shown just how terrifying it can be to cycle through central London</a:t>
            </a:r>
            <a:endParaRPr>
              <a:solidFill>
                <a:srgbClr val="DD7E6B"/>
              </a:solidFill>
            </a:endParaRPr>
          </a:p>
        </p:txBody>
      </p:sp>
      <p:sp>
        <p:nvSpPr>
          <p:cNvPr id="822" name="Google Shape;822;g1446c3b2310_0_730"/>
          <p:cNvSpPr txBox="1"/>
          <p:nvPr/>
        </p:nvSpPr>
        <p:spPr>
          <a:xfrm>
            <a:off x="8353800" y="51153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990000"/>
                </a:solidFill>
                <a:highlight>
                  <a:srgbClr val="FFFFFF"/>
                </a:highlight>
              </a:rPr>
              <a:t>"the cycle lane that's always empty".</a:t>
            </a:r>
            <a:endParaRPr>
              <a:solidFill>
                <a:srgbClr val="990000"/>
              </a:solidFill>
            </a:endParaRPr>
          </a:p>
        </p:txBody>
      </p:sp>
      <p:sp>
        <p:nvSpPr>
          <p:cNvPr id="823" name="Google Shape;823;g1446c3b2310_0_730"/>
          <p:cNvSpPr/>
          <p:nvPr/>
        </p:nvSpPr>
        <p:spPr>
          <a:xfrm>
            <a:off x="818700" y="4611925"/>
            <a:ext cx="3551400" cy="1611300"/>
          </a:xfrm>
          <a:prstGeom prst="wedgeRoundRectCallout">
            <a:avLst>
              <a:gd fmla="val -20833" name="adj1"/>
              <a:gd fmla="val 62500"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g1446c3b2310_0_730"/>
          <p:cNvSpPr/>
          <p:nvPr/>
        </p:nvSpPr>
        <p:spPr>
          <a:xfrm>
            <a:off x="818700" y="2573075"/>
            <a:ext cx="3689400" cy="1658700"/>
          </a:xfrm>
          <a:prstGeom prst="wedgeRectCallout">
            <a:avLst>
              <a:gd fmla="val 39340" name="adj1"/>
              <a:gd fmla="val 64742"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g1446c3b2310_0_730"/>
          <p:cNvSpPr/>
          <p:nvPr/>
        </p:nvSpPr>
        <p:spPr>
          <a:xfrm>
            <a:off x="8173125" y="4912713"/>
            <a:ext cx="3000000" cy="1020900"/>
          </a:xfrm>
          <a:prstGeom prst="wedgeEllipseCallout">
            <a:avLst>
              <a:gd fmla="val -20833" name="adj1"/>
              <a:gd fmla="val 625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1446c3b2310_0_730"/>
          <p:cNvSpPr/>
          <p:nvPr/>
        </p:nvSpPr>
        <p:spPr>
          <a:xfrm>
            <a:off x="8138350" y="2589300"/>
            <a:ext cx="2807100" cy="831300"/>
          </a:xfrm>
          <a:prstGeom prst="wedgeRoundRectCallout">
            <a:avLst>
              <a:gd fmla="val 63094" name="adj1"/>
              <a:gd fmla="val -1822"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g1446c3b2310_0_730"/>
          <p:cNvSpPr/>
          <p:nvPr/>
        </p:nvSpPr>
        <p:spPr>
          <a:xfrm>
            <a:off x="8123325" y="3540525"/>
            <a:ext cx="3739200" cy="1113300"/>
          </a:xfrm>
          <a:prstGeom prst="wedgeRectCallout">
            <a:avLst>
              <a:gd fmla="val -20833" name="adj1"/>
              <a:gd fmla="val 625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g1446c3b2310_0_730"/>
          <p:cNvSpPr/>
          <p:nvPr/>
        </p:nvSpPr>
        <p:spPr>
          <a:xfrm>
            <a:off x="4880975" y="2807000"/>
            <a:ext cx="2884500" cy="2406600"/>
          </a:xfrm>
          <a:prstGeom prst="wedgeRoundRectCallout">
            <a:avLst>
              <a:gd fmla="val -20833" name="adj1"/>
              <a:gd fmla="val 62500"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g1446c3b2310_0_87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Recommendations</a:t>
            </a:r>
            <a:endParaRPr/>
          </a:p>
        </p:txBody>
      </p:sp>
      <p:sp>
        <p:nvSpPr>
          <p:cNvPr id="834" name="Google Shape;834;g1446c3b2310_0_87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74650" lvl="0" marL="457200" rtl="0" algn="l">
              <a:spcBef>
                <a:spcPts val="1000"/>
              </a:spcBef>
              <a:spcAft>
                <a:spcPts val="0"/>
              </a:spcAft>
              <a:buSzPts val="2300"/>
              <a:buChar char="●"/>
            </a:pPr>
            <a:r>
              <a:rPr lang="en-US"/>
              <a:t>Scrape Twitter data across different days/months to see if the analysis results are similar or if they differ</a:t>
            </a:r>
            <a:endParaRPr/>
          </a:p>
          <a:p>
            <a:pPr indent="-374650" lvl="0" marL="457200" rtl="0" algn="l">
              <a:spcBef>
                <a:spcPts val="0"/>
              </a:spcBef>
              <a:spcAft>
                <a:spcPts val="0"/>
              </a:spcAft>
              <a:buSzPts val="2300"/>
              <a:buChar char="●"/>
            </a:pPr>
            <a:r>
              <a:rPr lang="en-US"/>
              <a:t>Twitter data could be used as the basis for a more thorough investigation into attitudes and beliefs about cycling in London (e.g. through a survey)</a:t>
            </a:r>
            <a:endParaRPr/>
          </a:p>
          <a:p>
            <a:pPr indent="-374650" lvl="0" marL="457200" rtl="0" algn="l">
              <a:spcBef>
                <a:spcPts val="0"/>
              </a:spcBef>
              <a:spcAft>
                <a:spcPts val="0"/>
              </a:spcAft>
              <a:buSzPts val="2300"/>
              <a:buChar char="●"/>
            </a:pPr>
            <a:r>
              <a:rPr lang="en-US"/>
              <a:t>Consider approaching possible influencers on Twitter to promote TfL cycling improvements</a:t>
            </a:r>
            <a:endParaRPr/>
          </a:p>
          <a:p>
            <a:pPr indent="-374650" lvl="0" marL="457200" rtl="0" algn="l">
              <a:spcBef>
                <a:spcPts val="0"/>
              </a:spcBef>
              <a:spcAft>
                <a:spcPts val="0"/>
              </a:spcAft>
              <a:buSzPts val="2300"/>
              <a:buChar char="●"/>
            </a:pPr>
            <a:r>
              <a:rPr lang="en-US"/>
              <a:t>Promote or sponsor cycling events to increase positive perceptions around cycling</a:t>
            </a:r>
            <a:endParaRPr/>
          </a:p>
          <a:p>
            <a:pPr indent="-374650" lvl="0" marL="457200" rtl="0" algn="l">
              <a:spcBef>
                <a:spcPts val="0"/>
              </a:spcBef>
              <a:spcAft>
                <a:spcPts val="0"/>
              </a:spcAft>
              <a:buSzPts val="2300"/>
              <a:buChar char="●"/>
            </a:pPr>
            <a:r>
              <a:rPr lang="en-US"/>
              <a:t>Look into infrastructure and safety concerns of cyclists to decrease negative perceptions around cycling</a:t>
            </a:r>
            <a:endParaRPr/>
          </a:p>
        </p:txBody>
      </p:sp>
      <p:sp>
        <p:nvSpPr>
          <p:cNvPr id="835" name="Google Shape;835;g1446c3b2310_0_877"/>
          <p:cNvSpPr/>
          <p:nvPr/>
        </p:nvSpPr>
        <p:spPr>
          <a:xfrm>
            <a:off x="0" y="6492875"/>
            <a:ext cx="12192000" cy="3651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841" name="Google Shape;841;p13"/>
          <p:cNvPicPr preferRelativeResize="0"/>
          <p:nvPr>
            <p:ph idx="1" type="body"/>
          </p:nvPr>
        </p:nvPicPr>
        <p:blipFill rotWithShape="1">
          <a:blip r:embed="rId3">
            <a:alphaModFix/>
          </a:blip>
          <a:srcRect b="0" l="0" r="0" t="0"/>
          <a:stretch/>
        </p:blipFill>
        <p:spPr>
          <a:xfrm>
            <a:off x="1" y="4483"/>
            <a:ext cx="12192000" cy="6849035"/>
          </a:xfrm>
          <a:prstGeom prst="rect">
            <a:avLst/>
          </a:prstGeom>
          <a:noFill/>
          <a:ln>
            <a:noFill/>
          </a:ln>
        </p:spPr>
      </p:pic>
      <p:sp>
        <p:nvSpPr>
          <p:cNvPr id="842" name="Google Shape;842;p13"/>
          <p:cNvSpPr/>
          <p:nvPr/>
        </p:nvSpPr>
        <p:spPr>
          <a:xfrm>
            <a:off x="0" y="6492875"/>
            <a:ext cx="12192000" cy="36512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3" name="Google Shape;843;p13"/>
          <p:cNvSpPr txBox="1"/>
          <p:nvPr/>
        </p:nvSpPr>
        <p:spPr>
          <a:xfrm>
            <a:off x="0" y="2784773"/>
            <a:ext cx="8399721" cy="923330"/>
          </a:xfrm>
          <a:prstGeom prst="rect">
            <a:avLst/>
          </a:prstGeom>
          <a:solidFill>
            <a:srgbClr val="D8D8D8">
              <a:alpha val="73725"/>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C</a:t>
            </a:r>
            <a:r>
              <a:rPr b="0" lang="en-US" sz="3600">
                <a:solidFill>
                  <a:schemeClr val="dk1"/>
                </a:solidFill>
                <a:latin typeface="Calibri"/>
                <a:ea typeface="Calibri"/>
                <a:cs typeface="Calibri"/>
                <a:sym typeface="Calibri"/>
              </a:rPr>
              <a:t>onclusion</a:t>
            </a:r>
            <a:br>
              <a:rPr b="0" lang="en-US" sz="1800">
                <a:solidFill>
                  <a:schemeClr val="dk1"/>
                </a:solidFill>
                <a:latin typeface="Calibri"/>
                <a:ea typeface="Calibri"/>
                <a:cs typeface="Calibri"/>
                <a:sym typeface="Calibri"/>
              </a:rPr>
            </a:br>
            <a:endParaRPr b="0" sz="18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3200"/>
              <a:t>How can we increase the uptake of cycling in London in order to create a more sustainable transport system?</a:t>
            </a:r>
            <a:endParaRPr sz="3200"/>
          </a:p>
        </p:txBody>
      </p:sp>
      <p:sp>
        <p:nvSpPr>
          <p:cNvPr id="849" name="Google Shape;849;p16"/>
          <p:cNvSpPr/>
          <p:nvPr/>
        </p:nvSpPr>
        <p:spPr>
          <a:xfrm>
            <a:off x="0" y="6492875"/>
            <a:ext cx="12192000" cy="36512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50" name="Google Shape;850;p16"/>
          <p:cNvGrpSpPr/>
          <p:nvPr/>
        </p:nvGrpSpPr>
        <p:grpSpPr>
          <a:xfrm>
            <a:off x="838284" y="5443857"/>
            <a:ext cx="10515826" cy="857979"/>
            <a:chOff x="1593000" y="2322568"/>
            <a:chExt cx="5957975" cy="643500"/>
          </a:xfrm>
        </p:grpSpPr>
        <p:sp>
          <p:nvSpPr>
            <p:cNvPr id="851" name="Google Shape;851;p16"/>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2" name="Google Shape;852;p16"/>
            <p:cNvSpPr/>
            <p:nvPr/>
          </p:nvSpPr>
          <p:spPr>
            <a:xfrm flipH="1">
              <a:off x="2283025" y="2322575"/>
              <a:ext cx="1844400" cy="6426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3" name="Google Shape;853;p16"/>
            <p:cNvSpPr/>
            <p:nvPr/>
          </p:nvSpPr>
          <p:spPr>
            <a:xfrm rot="-5400000">
              <a:off x="3501574" y="1934671"/>
              <a:ext cx="643356" cy="1419149"/>
            </a:xfrm>
            <a:prstGeom prst="flowChartOffpageConnector">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4" name="Google Shape;854;p16"/>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300">
                  <a:solidFill>
                    <a:srgbClr val="FFFFFF"/>
                  </a:solidFill>
                  <a:latin typeface="Roboto"/>
                  <a:ea typeface="Roboto"/>
                  <a:cs typeface="Roboto"/>
                  <a:sym typeface="Roboto"/>
                </a:rPr>
                <a:t>Promote or </a:t>
              </a:r>
              <a:r>
                <a:rPr b="1" lang="en-US" sz="1300">
                  <a:solidFill>
                    <a:srgbClr val="FFFFFF"/>
                  </a:solidFill>
                  <a:latin typeface="Roboto"/>
                  <a:ea typeface="Roboto"/>
                  <a:cs typeface="Roboto"/>
                  <a:sym typeface="Roboto"/>
                </a:rPr>
                <a:t>sponsor cycling events</a:t>
              </a:r>
              <a:endParaRPr b="1" sz="1300">
                <a:solidFill>
                  <a:srgbClr val="FFFFFF"/>
                </a:solidFill>
                <a:latin typeface="Roboto"/>
                <a:ea typeface="Roboto"/>
                <a:cs typeface="Roboto"/>
                <a:sym typeface="Roboto"/>
              </a:endParaRPr>
            </a:p>
          </p:txBody>
        </p:sp>
        <p:sp>
          <p:nvSpPr>
            <p:cNvPr id="855" name="Google Shape;855;p16"/>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6" name="Google Shape;856;p16"/>
            <p:cNvSpPr/>
            <p:nvPr/>
          </p:nvSpPr>
          <p:spPr>
            <a:xfrm>
              <a:off x="1593000" y="2322575"/>
              <a:ext cx="690000" cy="642600"/>
            </a:xfrm>
            <a:prstGeom prst="rect">
              <a:avLst/>
            </a:prstGeom>
            <a:solidFill>
              <a:srgbClr val="1F887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05</a:t>
              </a:r>
              <a:endParaRPr sz="3500">
                <a:solidFill>
                  <a:srgbClr val="FFFFFF"/>
                </a:solidFill>
                <a:latin typeface="Roboto Thin"/>
                <a:ea typeface="Roboto Thin"/>
                <a:cs typeface="Roboto Thin"/>
                <a:sym typeface="Roboto Thin"/>
              </a:endParaRPr>
            </a:p>
          </p:txBody>
        </p:sp>
        <p:sp>
          <p:nvSpPr>
            <p:cNvPr id="857" name="Google Shape;857;p16"/>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74650" lvl="0" marL="609600" rtl="0" algn="l">
                <a:lnSpc>
                  <a:spcPct val="115000"/>
                </a:lnSpc>
                <a:spcBef>
                  <a:spcPts val="0"/>
                </a:spcBef>
                <a:spcAft>
                  <a:spcPts val="0"/>
                </a:spcAft>
                <a:buClr>
                  <a:srgbClr val="1B786E"/>
                </a:buClr>
                <a:buSzPts val="1100"/>
                <a:buFont typeface="Roboto"/>
                <a:buChar char="●"/>
              </a:pPr>
              <a:r>
                <a:rPr lang="en-US" sz="1100">
                  <a:solidFill>
                    <a:srgbClr val="1B786E"/>
                  </a:solidFill>
                  <a:latin typeface="Roboto"/>
                  <a:ea typeface="Roboto"/>
                  <a:cs typeface="Roboto"/>
                  <a:sym typeface="Roboto"/>
                </a:rPr>
                <a:t>Targeted events could increase cycling among groups who don’t cycle as much (e.g. women)</a:t>
              </a:r>
              <a:endParaRPr sz="1100">
                <a:solidFill>
                  <a:srgbClr val="1B786E"/>
                </a:solidFill>
                <a:latin typeface="Roboto"/>
                <a:ea typeface="Roboto"/>
                <a:cs typeface="Roboto"/>
                <a:sym typeface="Roboto"/>
              </a:endParaRPr>
            </a:p>
            <a:p>
              <a:pPr indent="-374650" lvl="0" marL="609600" rtl="0" algn="l">
                <a:lnSpc>
                  <a:spcPct val="115000"/>
                </a:lnSpc>
                <a:spcBef>
                  <a:spcPts val="0"/>
                </a:spcBef>
                <a:spcAft>
                  <a:spcPts val="0"/>
                </a:spcAft>
                <a:buClr>
                  <a:srgbClr val="1B786E"/>
                </a:buClr>
                <a:buSzPts val="1100"/>
                <a:buFont typeface="Roboto"/>
                <a:buChar char="●"/>
              </a:pPr>
              <a:r>
                <a:rPr lang="en-US" sz="1100">
                  <a:solidFill>
                    <a:srgbClr val="1B786E"/>
                  </a:solidFill>
                  <a:latin typeface="Roboto"/>
                  <a:ea typeface="Roboto"/>
                  <a:cs typeface="Roboto"/>
                  <a:sym typeface="Roboto"/>
                </a:rPr>
                <a:t>Could better promote new infrastructure changes</a:t>
              </a:r>
              <a:endParaRPr sz="1100">
                <a:solidFill>
                  <a:srgbClr val="1B786E"/>
                </a:solidFill>
                <a:latin typeface="Roboto"/>
                <a:ea typeface="Roboto"/>
                <a:cs typeface="Roboto"/>
                <a:sym typeface="Roboto"/>
              </a:endParaRPr>
            </a:p>
          </p:txBody>
        </p:sp>
      </p:grpSp>
      <p:grpSp>
        <p:nvGrpSpPr>
          <p:cNvPr id="858" name="Google Shape;858;p16"/>
          <p:cNvGrpSpPr/>
          <p:nvPr/>
        </p:nvGrpSpPr>
        <p:grpSpPr>
          <a:xfrm>
            <a:off x="838271" y="4593110"/>
            <a:ext cx="10515826" cy="985551"/>
            <a:chOff x="1593000" y="2322568"/>
            <a:chExt cx="5957975" cy="739182"/>
          </a:xfrm>
        </p:grpSpPr>
        <p:sp>
          <p:nvSpPr>
            <p:cNvPr id="859" name="Google Shape;859;p16"/>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0" name="Google Shape;860;p16"/>
            <p:cNvSpPr/>
            <p:nvPr/>
          </p:nvSpPr>
          <p:spPr>
            <a:xfrm flipH="1">
              <a:off x="2283025" y="2322575"/>
              <a:ext cx="1844400" cy="6426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1" name="Google Shape;861;p16"/>
            <p:cNvSpPr/>
            <p:nvPr/>
          </p:nvSpPr>
          <p:spPr>
            <a:xfrm rot="-5400000">
              <a:off x="3501574" y="1934671"/>
              <a:ext cx="643356" cy="1419149"/>
            </a:xfrm>
            <a:prstGeom prst="flowChartOffpageConnector">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2" name="Google Shape;862;p16"/>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300">
                  <a:solidFill>
                    <a:srgbClr val="FFFFFF"/>
                  </a:solidFill>
                  <a:latin typeface="Roboto"/>
                  <a:ea typeface="Roboto"/>
                  <a:cs typeface="Roboto"/>
                  <a:sym typeface="Roboto"/>
                </a:rPr>
                <a:t>Ensure that any marketing campaigns have </a:t>
              </a:r>
              <a:r>
                <a:rPr b="1" lang="en-US" sz="1300">
                  <a:solidFill>
                    <a:srgbClr val="FFFFFF"/>
                  </a:solidFill>
                  <a:latin typeface="Roboto"/>
                  <a:ea typeface="Roboto"/>
                  <a:cs typeface="Roboto"/>
                  <a:sym typeface="Roboto"/>
                </a:rPr>
                <a:t>maximum </a:t>
              </a:r>
              <a:r>
                <a:rPr b="1" lang="en-US" sz="1300">
                  <a:solidFill>
                    <a:srgbClr val="FFFFFF"/>
                  </a:solidFill>
                  <a:latin typeface="Roboto"/>
                  <a:ea typeface="Roboto"/>
                  <a:cs typeface="Roboto"/>
                  <a:sym typeface="Roboto"/>
                </a:rPr>
                <a:t> impact</a:t>
              </a:r>
              <a:endParaRPr b="1" sz="1300">
                <a:solidFill>
                  <a:srgbClr val="FFFFFF"/>
                </a:solidFill>
                <a:latin typeface="Roboto"/>
                <a:ea typeface="Roboto"/>
                <a:cs typeface="Roboto"/>
                <a:sym typeface="Roboto"/>
              </a:endParaRPr>
            </a:p>
          </p:txBody>
        </p:sp>
        <p:sp>
          <p:nvSpPr>
            <p:cNvPr id="863" name="Google Shape;863;p16"/>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4" name="Google Shape;864;p16"/>
            <p:cNvSpPr/>
            <p:nvPr/>
          </p:nvSpPr>
          <p:spPr>
            <a:xfrm>
              <a:off x="1593000" y="2322575"/>
              <a:ext cx="690000" cy="642600"/>
            </a:xfrm>
            <a:prstGeom prst="rect">
              <a:avLst/>
            </a:prstGeom>
            <a:solidFill>
              <a:srgbClr val="1F887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04</a:t>
              </a:r>
              <a:endParaRPr sz="3500">
                <a:solidFill>
                  <a:srgbClr val="FFFFFF"/>
                </a:solidFill>
                <a:latin typeface="Roboto Thin"/>
                <a:ea typeface="Roboto Thin"/>
                <a:cs typeface="Roboto Thin"/>
                <a:sym typeface="Roboto Thin"/>
              </a:endParaRPr>
            </a:p>
          </p:txBody>
        </p:sp>
        <p:sp>
          <p:nvSpPr>
            <p:cNvPr id="865" name="Google Shape;865;p16"/>
            <p:cNvSpPr/>
            <p:nvPr/>
          </p:nvSpPr>
          <p:spPr>
            <a:xfrm>
              <a:off x="4394978" y="2323150"/>
              <a:ext cx="2971200" cy="738600"/>
            </a:xfrm>
            <a:prstGeom prst="rect">
              <a:avLst/>
            </a:prstGeom>
            <a:noFill/>
            <a:ln>
              <a:noFill/>
            </a:ln>
          </p:spPr>
          <p:txBody>
            <a:bodyPr anchorCtr="0" anchor="ctr" bIns="121900" lIns="121900" spcFirstLastPara="1" rIns="121900" wrap="square" tIns="121900">
              <a:noAutofit/>
            </a:bodyPr>
            <a:lstStyle/>
            <a:p>
              <a:pPr indent="-374650" lvl="0" marL="609600" rtl="0" algn="l">
                <a:lnSpc>
                  <a:spcPct val="115000"/>
                </a:lnSpc>
                <a:spcBef>
                  <a:spcPts val="0"/>
                </a:spcBef>
                <a:spcAft>
                  <a:spcPts val="0"/>
                </a:spcAft>
                <a:buClr>
                  <a:srgbClr val="1B786E"/>
                </a:buClr>
                <a:buSzPts val="1100"/>
                <a:buFont typeface="Roboto"/>
                <a:buChar char="●"/>
              </a:pPr>
              <a:r>
                <a:rPr lang="en-US" sz="1100">
                  <a:solidFill>
                    <a:srgbClr val="1B786E"/>
                  </a:solidFill>
                  <a:latin typeface="Roboto"/>
                  <a:ea typeface="Roboto"/>
                  <a:cs typeface="Roboto"/>
                  <a:sym typeface="Roboto"/>
                </a:rPr>
                <a:t>Promote marketing campaigns during the spring/summer when people are more </a:t>
              </a:r>
              <a:r>
                <a:rPr lang="en-US" sz="1100">
                  <a:solidFill>
                    <a:srgbClr val="1B786E"/>
                  </a:solidFill>
                  <a:latin typeface="Roboto"/>
                  <a:ea typeface="Roboto"/>
                  <a:cs typeface="Roboto"/>
                  <a:sym typeface="Roboto"/>
                </a:rPr>
                <a:t>inclined to cycle due to good weather/longer days</a:t>
              </a:r>
              <a:r>
                <a:rPr lang="en-US" sz="1100">
                  <a:solidFill>
                    <a:srgbClr val="1B786E"/>
                  </a:solidFill>
                  <a:latin typeface="Roboto"/>
                  <a:ea typeface="Roboto"/>
                  <a:cs typeface="Roboto"/>
                  <a:sym typeface="Roboto"/>
                </a:rPr>
                <a:t> </a:t>
              </a:r>
              <a:endParaRPr sz="1100">
                <a:solidFill>
                  <a:srgbClr val="1B786E"/>
                </a:solidFill>
                <a:latin typeface="Roboto"/>
                <a:ea typeface="Roboto"/>
                <a:cs typeface="Roboto"/>
                <a:sym typeface="Roboto"/>
              </a:endParaRPr>
            </a:p>
            <a:p>
              <a:pPr indent="-374650" lvl="0" marL="609600" rtl="0" algn="l">
                <a:lnSpc>
                  <a:spcPct val="115000"/>
                </a:lnSpc>
                <a:spcBef>
                  <a:spcPts val="0"/>
                </a:spcBef>
                <a:spcAft>
                  <a:spcPts val="0"/>
                </a:spcAft>
                <a:buClr>
                  <a:srgbClr val="1B786E"/>
                </a:buClr>
                <a:buSzPts val="1100"/>
                <a:buFont typeface="Roboto"/>
                <a:buChar char="●"/>
              </a:pPr>
              <a:r>
                <a:rPr lang="en-US" sz="1100">
                  <a:solidFill>
                    <a:srgbClr val="1B786E"/>
                  </a:solidFill>
                  <a:latin typeface="Roboto"/>
                  <a:ea typeface="Roboto"/>
                  <a:cs typeface="Roboto"/>
                  <a:sym typeface="Roboto"/>
                </a:rPr>
                <a:t>Consider approaching social media </a:t>
              </a:r>
              <a:r>
                <a:rPr lang="en-US" sz="1100">
                  <a:solidFill>
                    <a:srgbClr val="1B786E"/>
                  </a:solidFill>
                  <a:latin typeface="Roboto"/>
                  <a:ea typeface="Roboto"/>
                  <a:cs typeface="Roboto"/>
                  <a:sym typeface="Roboto"/>
                </a:rPr>
                <a:t>influencers</a:t>
              </a:r>
              <a:r>
                <a:rPr lang="en-US" sz="1100">
                  <a:solidFill>
                    <a:srgbClr val="1B786E"/>
                  </a:solidFill>
                  <a:latin typeface="Roboto"/>
                  <a:ea typeface="Roboto"/>
                  <a:cs typeface="Roboto"/>
                  <a:sym typeface="Roboto"/>
                </a:rPr>
                <a:t> to promote cycle improvements</a:t>
              </a:r>
              <a:endParaRPr sz="1100">
                <a:solidFill>
                  <a:srgbClr val="1B786E"/>
                </a:solidFill>
                <a:latin typeface="Roboto"/>
                <a:ea typeface="Roboto"/>
                <a:cs typeface="Roboto"/>
                <a:sym typeface="Roboto"/>
              </a:endParaRPr>
            </a:p>
          </p:txBody>
        </p:sp>
      </p:grpSp>
      <p:grpSp>
        <p:nvGrpSpPr>
          <p:cNvPr id="866" name="Google Shape;866;p16"/>
          <p:cNvGrpSpPr/>
          <p:nvPr/>
        </p:nvGrpSpPr>
        <p:grpSpPr>
          <a:xfrm>
            <a:off x="838275" y="3484812"/>
            <a:ext cx="10515826" cy="1180543"/>
            <a:chOff x="1593000" y="2322568"/>
            <a:chExt cx="5957975" cy="672291"/>
          </a:xfrm>
        </p:grpSpPr>
        <p:sp>
          <p:nvSpPr>
            <p:cNvPr id="867" name="Google Shape;867;p16"/>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8" name="Google Shape;868;p16"/>
            <p:cNvSpPr/>
            <p:nvPr/>
          </p:nvSpPr>
          <p:spPr>
            <a:xfrm flipH="1">
              <a:off x="2283025" y="2322575"/>
              <a:ext cx="1844400" cy="6426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9" name="Google Shape;869;p16"/>
            <p:cNvSpPr/>
            <p:nvPr/>
          </p:nvSpPr>
          <p:spPr>
            <a:xfrm rot="-5400000">
              <a:off x="3501574" y="1934671"/>
              <a:ext cx="643356" cy="1419149"/>
            </a:xfrm>
            <a:prstGeom prst="flowChartOffpageConnector">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0" name="Google Shape;870;p16"/>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300">
                  <a:solidFill>
                    <a:srgbClr val="FFFFFF"/>
                  </a:solidFill>
                  <a:latin typeface="Roboto"/>
                  <a:ea typeface="Roboto"/>
                  <a:cs typeface="Roboto"/>
                  <a:sym typeface="Roboto"/>
                </a:rPr>
                <a:t>Improve infrastructure and safety</a:t>
              </a:r>
              <a:endParaRPr b="1" sz="1300">
                <a:solidFill>
                  <a:srgbClr val="FFFFFF"/>
                </a:solidFill>
                <a:latin typeface="Roboto"/>
                <a:ea typeface="Roboto"/>
                <a:cs typeface="Roboto"/>
                <a:sym typeface="Roboto"/>
              </a:endParaRPr>
            </a:p>
          </p:txBody>
        </p:sp>
        <p:sp>
          <p:nvSpPr>
            <p:cNvPr id="871" name="Google Shape;871;p16"/>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2" name="Google Shape;872;p16"/>
            <p:cNvSpPr/>
            <p:nvPr/>
          </p:nvSpPr>
          <p:spPr>
            <a:xfrm>
              <a:off x="1593000" y="2322575"/>
              <a:ext cx="690000" cy="642600"/>
            </a:xfrm>
            <a:prstGeom prst="rect">
              <a:avLst/>
            </a:prstGeom>
            <a:solidFill>
              <a:srgbClr val="1F887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03</a:t>
              </a:r>
              <a:endParaRPr sz="3500">
                <a:solidFill>
                  <a:srgbClr val="FFFFFF"/>
                </a:solidFill>
                <a:latin typeface="Roboto Thin"/>
                <a:ea typeface="Roboto Thin"/>
                <a:cs typeface="Roboto Thin"/>
                <a:sym typeface="Roboto Thin"/>
              </a:endParaRPr>
            </a:p>
          </p:txBody>
        </p:sp>
        <p:sp>
          <p:nvSpPr>
            <p:cNvPr id="873" name="Google Shape;873;p16"/>
            <p:cNvSpPr/>
            <p:nvPr/>
          </p:nvSpPr>
          <p:spPr>
            <a:xfrm>
              <a:off x="4387844" y="2323759"/>
              <a:ext cx="2971200" cy="671100"/>
            </a:xfrm>
            <a:prstGeom prst="rect">
              <a:avLst/>
            </a:prstGeom>
            <a:noFill/>
            <a:ln>
              <a:noFill/>
            </a:ln>
          </p:spPr>
          <p:txBody>
            <a:bodyPr anchorCtr="0" anchor="ctr" bIns="121900" lIns="121900" spcFirstLastPara="1" rIns="121900" wrap="square" tIns="121900">
              <a:noAutofit/>
            </a:bodyPr>
            <a:lstStyle/>
            <a:p>
              <a:pPr indent="-374650" lvl="0" marL="609600" rtl="0" algn="l">
                <a:lnSpc>
                  <a:spcPct val="115000"/>
                </a:lnSpc>
                <a:spcBef>
                  <a:spcPts val="0"/>
                </a:spcBef>
                <a:spcAft>
                  <a:spcPts val="0"/>
                </a:spcAft>
                <a:buClr>
                  <a:srgbClr val="1B786E"/>
                </a:buClr>
                <a:buSzPts val="1100"/>
                <a:buFont typeface="Roboto"/>
                <a:buChar char="●"/>
              </a:pPr>
              <a:r>
                <a:rPr lang="en-US" sz="1100">
                  <a:solidFill>
                    <a:srgbClr val="1B786E"/>
                  </a:solidFill>
                  <a:latin typeface="Roboto"/>
                  <a:ea typeface="Roboto"/>
                  <a:cs typeface="Roboto"/>
                  <a:sym typeface="Roboto"/>
                </a:rPr>
                <a:t>Look into ways that </a:t>
              </a:r>
              <a:r>
                <a:rPr lang="en-US" sz="1100">
                  <a:solidFill>
                    <a:srgbClr val="1B786E"/>
                  </a:solidFill>
                  <a:latin typeface="Roboto"/>
                  <a:ea typeface="Roboto"/>
                  <a:cs typeface="Roboto"/>
                  <a:sym typeface="Roboto"/>
                </a:rPr>
                <a:t>infrastructure</a:t>
              </a:r>
              <a:r>
                <a:rPr lang="en-US" sz="1100">
                  <a:solidFill>
                    <a:srgbClr val="1B786E"/>
                  </a:solidFill>
                  <a:latin typeface="Roboto"/>
                  <a:ea typeface="Roboto"/>
                  <a:cs typeface="Roboto"/>
                  <a:sym typeface="Roboto"/>
                </a:rPr>
                <a:t> can be improved in areas with the least amount of cyclists</a:t>
              </a:r>
              <a:r>
                <a:rPr lang="en-US" sz="1100">
                  <a:solidFill>
                    <a:srgbClr val="1B786E"/>
                  </a:solidFill>
                  <a:latin typeface="Roboto"/>
                  <a:ea typeface="Roboto"/>
                  <a:cs typeface="Roboto"/>
                  <a:sym typeface="Roboto"/>
                </a:rPr>
                <a:t> </a:t>
              </a:r>
              <a:endParaRPr sz="1100">
                <a:solidFill>
                  <a:srgbClr val="1B786E"/>
                </a:solidFill>
                <a:latin typeface="Roboto"/>
                <a:ea typeface="Roboto"/>
                <a:cs typeface="Roboto"/>
                <a:sym typeface="Roboto"/>
              </a:endParaRPr>
            </a:p>
            <a:p>
              <a:pPr indent="-374650" lvl="0" marL="609600" rtl="0" algn="l">
                <a:lnSpc>
                  <a:spcPct val="115000"/>
                </a:lnSpc>
                <a:spcBef>
                  <a:spcPts val="0"/>
                </a:spcBef>
                <a:spcAft>
                  <a:spcPts val="0"/>
                </a:spcAft>
                <a:buClr>
                  <a:srgbClr val="1B786E"/>
                </a:buClr>
                <a:buSzPts val="1100"/>
                <a:buFont typeface="Roboto"/>
                <a:buChar char="●"/>
              </a:pPr>
              <a:r>
                <a:rPr lang="en-US" sz="1100">
                  <a:solidFill>
                    <a:srgbClr val="1B786E"/>
                  </a:solidFill>
                  <a:latin typeface="Roboto"/>
                  <a:ea typeface="Roboto"/>
                  <a:cs typeface="Roboto"/>
                  <a:sym typeface="Roboto"/>
                </a:rPr>
                <a:t>Examine social media and/or conduct a survey to better understand the top infrastructure/safety related concerns of London cyclists</a:t>
              </a:r>
              <a:endParaRPr sz="1100">
                <a:solidFill>
                  <a:srgbClr val="1B786E"/>
                </a:solidFill>
                <a:latin typeface="Roboto"/>
                <a:ea typeface="Roboto"/>
                <a:cs typeface="Roboto"/>
                <a:sym typeface="Roboto"/>
              </a:endParaRPr>
            </a:p>
            <a:p>
              <a:pPr indent="-374650" lvl="0" marL="609600" rtl="0" algn="l">
                <a:lnSpc>
                  <a:spcPct val="115000"/>
                </a:lnSpc>
                <a:spcBef>
                  <a:spcPts val="0"/>
                </a:spcBef>
                <a:spcAft>
                  <a:spcPts val="0"/>
                </a:spcAft>
                <a:buClr>
                  <a:srgbClr val="1B786E"/>
                </a:buClr>
                <a:buSzPts val="1100"/>
                <a:buFont typeface="Roboto"/>
                <a:buChar char="●"/>
              </a:pPr>
              <a:r>
                <a:rPr lang="en-US" sz="1100">
                  <a:solidFill>
                    <a:srgbClr val="1B786E"/>
                  </a:solidFill>
                  <a:latin typeface="Roboto"/>
                  <a:ea typeface="Roboto"/>
                  <a:cs typeface="Roboto"/>
                  <a:sym typeface="Roboto"/>
                </a:rPr>
                <a:t>Investigate reasons why cycling casualties decreased in 2014 but started increasing again from 2016/2017</a:t>
              </a:r>
              <a:endParaRPr sz="1100">
                <a:solidFill>
                  <a:srgbClr val="1B786E"/>
                </a:solidFill>
                <a:latin typeface="Roboto"/>
                <a:ea typeface="Roboto"/>
                <a:cs typeface="Roboto"/>
                <a:sym typeface="Roboto"/>
              </a:endParaRPr>
            </a:p>
          </p:txBody>
        </p:sp>
      </p:grpSp>
      <p:grpSp>
        <p:nvGrpSpPr>
          <p:cNvPr id="874" name="Google Shape;874;p16"/>
          <p:cNvGrpSpPr/>
          <p:nvPr/>
        </p:nvGrpSpPr>
        <p:grpSpPr>
          <a:xfrm>
            <a:off x="838275" y="2773028"/>
            <a:ext cx="10515826" cy="711840"/>
            <a:chOff x="1593000" y="2322568"/>
            <a:chExt cx="5957975" cy="643500"/>
          </a:xfrm>
        </p:grpSpPr>
        <p:sp>
          <p:nvSpPr>
            <p:cNvPr id="875" name="Google Shape;875;p16"/>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6" name="Google Shape;876;p16"/>
            <p:cNvSpPr/>
            <p:nvPr/>
          </p:nvSpPr>
          <p:spPr>
            <a:xfrm flipH="1">
              <a:off x="2283025" y="2322575"/>
              <a:ext cx="1844400" cy="6426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7" name="Google Shape;877;p16"/>
            <p:cNvSpPr/>
            <p:nvPr/>
          </p:nvSpPr>
          <p:spPr>
            <a:xfrm rot="-5400000">
              <a:off x="3501574" y="1934671"/>
              <a:ext cx="643356" cy="1419149"/>
            </a:xfrm>
            <a:prstGeom prst="flowChartOffpageConnector">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8" name="Google Shape;878;p16"/>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300">
                  <a:solidFill>
                    <a:srgbClr val="FFFFFF"/>
                  </a:solidFill>
                  <a:latin typeface="Roboto"/>
                  <a:ea typeface="Roboto"/>
                  <a:cs typeface="Roboto"/>
                  <a:sym typeface="Roboto"/>
                </a:rPr>
                <a:t>Make it easier for people to cycle for exercise/leisure purposes</a:t>
              </a:r>
              <a:endParaRPr b="1" sz="1300">
                <a:solidFill>
                  <a:srgbClr val="FFFFFF"/>
                </a:solidFill>
                <a:latin typeface="Roboto"/>
                <a:ea typeface="Roboto"/>
                <a:cs typeface="Roboto"/>
                <a:sym typeface="Roboto"/>
              </a:endParaRPr>
            </a:p>
          </p:txBody>
        </p:sp>
        <p:sp>
          <p:nvSpPr>
            <p:cNvPr id="879" name="Google Shape;879;p16"/>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0" name="Google Shape;880;p16"/>
            <p:cNvSpPr/>
            <p:nvPr/>
          </p:nvSpPr>
          <p:spPr>
            <a:xfrm>
              <a:off x="1593000" y="2322575"/>
              <a:ext cx="690000" cy="642600"/>
            </a:xfrm>
            <a:prstGeom prst="rect">
              <a:avLst/>
            </a:prstGeom>
            <a:solidFill>
              <a:srgbClr val="1F887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02</a:t>
              </a:r>
              <a:endParaRPr sz="3500">
                <a:solidFill>
                  <a:srgbClr val="FFFFFF"/>
                </a:solidFill>
                <a:latin typeface="Roboto Thin"/>
                <a:ea typeface="Roboto Thin"/>
                <a:cs typeface="Roboto Thin"/>
                <a:sym typeface="Roboto Thin"/>
              </a:endParaRPr>
            </a:p>
          </p:txBody>
        </p:sp>
        <p:sp>
          <p:nvSpPr>
            <p:cNvPr id="881" name="Google Shape;881;p16"/>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74650" lvl="0" marL="609600" rtl="0" algn="l">
                <a:lnSpc>
                  <a:spcPct val="115000"/>
                </a:lnSpc>
                <a:spcBef>
                  <a:spcPts val="0"/>
                </a:spcBef>
                <a:spcAft>
                  <a:spcPts val="0"/>
                </a:spcAft>
                <a:buClr>
                  <a:srgbClr val="1B786E"/>
                </a:buClr>
                <a:buSzPts val="1100"/>
                <a:buFont typeface="Roboto"/>
                <a:buChar char="●"/>
              </a:pPr>
              <a:r>
                <a:rPr lang="en-US" sz="1100">
                  <a:solidFill>
                    <a:srgbClr val="1B786E"/>
                  </a:solidFill>
                  <a:latin typeface="Roboto"/>
                  <a:ea typeface="Roboto"/>
                  <a:cs typeface="Roboto"/>
                  <a:sym typeface="Roboto"/>
                </a:rPr>
                <a:t>Expand cycle scheme that encourages leisure to outer London</a:t>
              </a:r>
              <a:endParaRPr sz="1100">
                <a:solidFill>
                  <a:srgbClr val="1B786E"/>
                </a:solidFill>
                <a:latin typeface="Roboto"/>
                <a:ea typeface="Roboto"/>
                <a:cs typeface="Roboto"/>
                <a:sym typeface="Roboto"/>
              </a:endParaRPr>
            </a:p>
            <a:p>
              <a:pPr indent="-374650" lvl="0" marL="609600" rtl="0" algn="l">
                <a:lnSpc>
                  <a:spcPct val="115000"/>
                </a:lnSpc>
                <a:spcBef>
                  <a:spcPts val="0"/>
                </a:spcBef>
                <a:spcAft>
                  <a:spcPts val="0"/>
                </a:spcAft>
                <a:buClr>
                  <a:srgbClr val="1B786E"/>
                </a:buClr>
                <a:buSzPts val="1100"/>
                <a:buFont typeface="Roboto"/>
                <a:buChar char="●"/>
              </a:pPr>
              <a:r>
                <a:rPr lang="en-US" sz="1100">
                  <a:solidFill>
                    <a:srgbClr val="1B786E"/>
                  </a:solidFill>
                  <a:latin typeface="Roboto"/>
                  <a:ea typeface="Roboto"/>
                  <a:cs typeface="Roboto"/>
                  <a:sym typeface="Roboto"/>
                </a:rPr>
                <a:t>Invest in more cycle lanes around outer ring of London</a:t>
              </a:r>
              <a:endParaRPr sz="1100">
                <a:solidFill>
                  <a:srgbClr val="1B786E"/>
                </a:solidFill>
                <a:latin typeface="Roboto"/>
                <a:ea typeface="Roboto"/>
                <a:cs typeface="Roboto"/>
                <a:sym typeface="Roboto"/>
              </a:endParaRPr>
            </a:p>
          </p:txBody>
        </p:sp>
      </p:grpSp>
      <p:grpSp>
        <p:nvGrpSpPr>
          <p:cNvPr id="882" name="Google Shape;882;p16"/>
          <p:cNvGrpSpPr/>
          <p:nvPr/>
        </p:nvGrpSpPr>
        <p:grpSpPr>
          <a:xfrm>
            <a:off x="838275" y="1538380"/>
            <a:ext cx="10515826" cy="1325552"/>
            <a:chOff x="1593000" y="2263464"/>
            <a:chExt cx="5957975" cy="760500"/>
          </a:xfrm>
        </p:grpSpPr>
        <p:sp>
          <p:nvSpPr>
            <p:cNvPr id="883" name="Google Shape;883;p16"/>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4" name="Google Shape;884;p16"/>
            <p:cNvSpPr/>
            <p:nvPr/>
          </p:nvSpPr>
          <p:spPr>
            <a:xfrm flipH="1">
              <a:off x="2283025" y="2322575"/>
              <a:ext cx="1844400" cy="6426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5" name="Google Shape;885;p16"/>
            <p:cNvSpPr/>
            <p:nvPr/>
          </p:nvSpPr>
          <p:spPr>
            <a:xfrm rot="-5400000">
              <a:off x="3501574" y="1934671"/>
              <a:ext cx="643356" cy="1419149"/>
            </a:xfrm>
            <a:prstGeom prst="flowChartOffpageConnector">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6" name="Google Shape;886;p16"/>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300">
                  <a:solidFill>
                    <a:srgbClr val="FFFFFF"/>
                  </a:solidFill>
                  <a:latin typeface="Roboto"/>
                  <a:ea typeface="Roboto"/>
                  <a:cs typeface="Roboto"/>
                  <a:sym typeface="Roboto"/>
                </a:rPr>
                <a:t>Make it easier for people to commute via cycle</a:t>
              </a:r>
              <a:endParaRPr b="1" sz="1300">
                <a:solidFill>
                  <a:srgbClr val="FFFFFF"/>
                </a:solidFill>
                <a:latin typeface="Roboto"/>
                <a:ea typeface="Roboto"/>
                <a:cs typeface="Roboto"/>
                <a:sym typeface="Roboto"/>
              </a:endParaRPr>
            </a:p>
          </p:txBody>
        </p:sp>
        <p:sp>
          <p:nvSpPr>
            <p:cNvPr id="887" name="Google Shape;887;p16"/>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8" name="Google Shape;888;p16"/>
            <p:cNvSpPr/>
            <p:nvPr/>
          </p:nvSpPr>
          <p:spPr>
            <a:xfrm>
              <a:off x="1593000" y="2322575"/>
              <a:ext cx="690000" cy="642600"/>
            </a:xfrm>
            <a:prstGeom prst="rect">
              <a:avLst/>
            </a:prstGeom>
            <a:solidFill>
              <a:srgbClr val="1F887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01</a:t>
              </a:r>
              <a:endParaRPr sz="3500">
                <a:solidFill>
                  <a:srgbClr val="FFFFFF"/>
                </a:solidFill>
                <a:latin typeface="Roboto Thin"/>
                <a:ea typeface="Roboto Thin"/>
                <a:cs typeface="Roboto Thin"/>
                <a:sym typeface="Roboto Thin"/>
              </a:endParaRPr>
            </a:p>
          </p:txBody>
        </p:sp>
        <p:sp>
          <p:nvSpPr>
            <p:cNvPr id="889" name="Google Shape;889;p16"/>
            <p:cNvSpPr/>
            <p:nvPr/>
          </p:nvSpPr>
          <p:spPr>
            <a:xfrm>
              <a:off x="4387853" y="2263464"/>
              <a:ext cx="2971200" cy="760500"/>
            </a:xfrm>
            <a:prstGeom prst="rect">
              <a:avLst/>
            </a:prstGeom>
            <a:noFill/>
            <a:ln>
              <a:noFill/>
            </a:ln>
          </p:spPr>
          <p:txBody>
            <a:bodyPr anchorCtr="0" anchor="ctr" bIns="121900" lIns="121900" spcFirstLastPara="1" rIns="121900" wrap="square" tIns="121900">
              <a:noAutofit/>
            </a:bodyPr>
            <a:lstStyle/>
            <a:p>
              <a:pPr indent="-374650" lvl="0" marL="609600" rtl="0" algn="l">
                <a:lnSpc>
                  <a:spcPct val="115000"/>
                </a:lnSpc>
                <a:spcBef>
                  <a:spcPts val="0"/>
                </a:spcBef>
                <a:spcAft>
                  <a:spcPts val="0"/>
                </a:spcAft>
                <a:buClr>
                  <a:srgbClr val="1B786E"/>
                </a:buClr>
                <a:buSzPts val="1100"/>
                <a:buFont typeface="Roboto"/>
                <a:buChar char="●"/>
              </a:pPr>
              <a:r>
                <a:rPr lang="en-US" sz="1100">
                  <a:solidFill>
                    <a:srgbClr val="1B786E"/>
                  </a:solidFill>
                  <a:latin typeface="Roboto"/>
                  <a:ea typeface="Roboto"/>
                  <a:cs typeface="Roboto"/>
                  <a:sym typeface="Roboto"/>
                </a:rPr>
                <a:t>Limit car traffic during </a:t>
              </a:r>
              <a:r>
                <a:rPr lang="en-US" sz="1100">
                  <a:solidFill>
                    <a:srgbClr val="1B786E"/>
                  </a:solidFill>
                  <a:latin typeface="Roboto"/>
                  <a:ea typeface="Roboto"/>
                  <a:cs typeface="Roboto"/>
                  <a:sym typeface="Roboto"/>
                </a:rPr>
                <a:t> peak AM and PM hours</a:t>
              </a:r>
              <a:endParaRPr sz="1100">
                <a:solidFill>
                  <a:srgbClr val="1B786E"/>
                </a:solidFill>
                <a:latin typeface="Roboto"/>
                <a:ea typeface="Roboto"/>
                <a:cs typeface="Roboto"/>
                <a:sym typeface="Roboto"/>
              </a:endParaRPr>
            </a:p>
            <a:p>
              <a:pPr indent="-374650" lvl="0" marL="609600" rtl="0" algn="l">
                <a:lnSpc>
                  <a:spcPct val="115000"/>
                </a:lnSpc>
                <a:spcBef>
                  <a:spcPts val="0"/>
                </a:spcBef>
                <a:spcAft>
                  <a:spcPts val="0"/>
                </a:spcAft>
                <a:buClr>
                  <a:srgbClr val="1B786E"/>
                </a:buClr>
                <a:buSzPts val="1100"/>
                <a:buFont typeface="Roboto"/>
                <a:buChar char="●"/>
              </a:pPr>
              <a:r>
                <a:rPr lang="en-US" sz="1100">
                  <a:solidFill>
                    <a:srgbClr val="1B786E"/>
                  </a:solidFill>
                  <a:latin typeface="Roboto"/>
                  <a:ea typeface="Roboto"/>
                  <a:cs typeface="Roboto"/>
                  <a:sym typeface="Roboto"/>
                </a:rPr>
                <a:t>Invest in more cycle lanes around major roads in central London</a:t>
              </a:r>
              <a:endParaRPr sz="1100">
                <a:solidFill>
                  <a:srgbClr val="1B786E"/>
                </a:solidFill>
                <a:latin typeface="Roboto"/>
                <a:ea typeface="Roboto"/>
                <a:cs typeface="Roboto"/>
                <a:sym typeface="Roboto"/>
              </a:endParaRPr>
            </a:p>
            <a:p>
              <a:pPr indent="-374650" lvl="0" marL="609600" rtl="0" algn="l">
                <a:lnSpc>
                  <a:spcPct val="115000"/>
                </a:lnSpc>
                <a:spcBef>
                  <a:spcPts val="0"/>
                </a:spcBef>
                <a:spcAft>
                  <a:spcPts val="0"/>
                </a:spcAft>
                <a:buClr>
                  <a:srgbClr val="1B786E"/>
                </a:buClr>
                <a:buSzPts val="1100"/>
                <a:buFont typeface="Roboto"/>
                <a:buChar char="●"/>
              </a:pPr>
              <a:r>
                <a:rPr lang="en-US" sz="1100">
                  <a:solidFill>
                    <a:srgbClr val="1B786E"/>
                  </a:solidFill>
                  <a:latin typeface="Roboto"/>
                  <a:ea typeface="Roboto"/>
                  <a:cs typeface="Roboto"/>
                  <a:sym typeface="Roboto"/>
                </a:rPr>
                <a:t>Look into the accessibility of taking bikes on public transit, as it could convince those with longer journeys to cycle at least part of the way</a:t>
              </a:r>
              <a:endParaRPr sz="1100">
                <a:solidFill>
                  <a:srgbClr val="1B786E"/>
                </a:solidFill>
                <a:latin typeface="Roboto"/>
                <a:ea typeface="Roboto"/>
                <a:cs typeface="Roboto"/>
                <a:sym typeface="Roboto"/>
              </a:endParaRPr>
            </a:p>
            <a:p>
              <a:pPr indent="-374650" lvl="0" marL="609600" rtl="0" algn="l">
                <a:lnSpc>
                  <a:spcPct val="115000"/>
                </a:lnSpc>
                <a:spcBef>
                  <a:spcPts val="0"/>
                </a:spcBef>
                <a:spcAft>
                  <a:spcPts val="0"/>
                </a:spcAft>
                <a:buClr>
                  <a:srgbClr val="1B786E"/>
                </a:buClr>
                <a:buSzPts val="1100"/>
                <a:buFont typeface="Roboto"/>
                <a:buChar char="●"/>
              </a:pPr>
              <a:r>
                <a:rPr lang="en-US" sz="1100">
                  <a:solidFill>
                    <a:srgbClr val="1B786E"/>
                  </a:solidFill>
                  <a:latin typeface="Roboto"/>
                  <a:ea typeface="Roboto"/>
                  <a:cs typeface="Roboto"/>
                  <a:sym typeface="Roboto"/>
                </a:rPr>
                <a:t>Promote cycle to work scheme</a:t>
              </a:r>
              <a:endParaRPr sz="1100">
                <a:solidFill>
                  <a:srgbClr val="1B786E"/>
                </a:solidFill>
                <a:latin typeface="Roboto"/>
                <a:ea typeface="Roboto"/>
                <a:cs typeface="Roboto"/>
                <a:sym typeface="Roboto"/>
              </a:endParaRPr>
            </a:p>
          </p:txBody>
        </p:sp>
      </p:grpSp>
      <p:cxnSp>
        <p:nvCxnSpPr>
          <p:cNvPr id="890" name="Google Shape;890;p16"/>
          <p:cNvCxnSpPr/>
          <p:nvPr/>
        </p:nvCxnSpPr>
        <p:spPr>
          <a:xfrm>
            <a:off x="868250" y="2768375"/>
            <a:ext cx="10494600" cy="12600"/>
          </a:xfrm>
          <a:prstGeom prst="straightConnector1">
            <a:avLst/>
          </a:prstGeom>
          <a:noFill/>
          <a:ln cap="flat" cmpd="sng" w="9525">
            <a:solidFill>
              <a:schemeClr val="dk2"/>
            </a:solidFill>
            <a:prstDash val="solid"/>
            <a:round/>
            <a:headEnd len="med" w="med" type="none"/>
            <a:tailEnd len="med" w="med" type="none"/>
          </a:ln>
        </p:spPr>
      </p:cxnSp>
      <p:cxnSp>
        <p:nvCxnSpPr>
          <p:cNvPr id="891" name="Google Shape;891;p16"/>
          <p:cNvCxnSpPr/>
          <p:nvPr/>
        </p:nvCxnSpPr>
        <p:spPr>
          <a:xfrm>
            <a:off x="868250" y="3484875"/>
            <a:ext cx="10494600" cy="12600"/>
          </a:xfrm>
          <a:prstGeom prst="straightConnector1">
            <a:avLst/>
          </a:prstGeom>
          <a:noFill/>
          <a:ln cap="flat" cmpd="sng" w="9525">
            <a:solidFill>
              <a:schemeClr val="dk2"/>
            </a:solidFill>
            <a:prstDash val="solid"/>
            <a:round/>
            <a:headEnd len="med" w="med" type="none"/>
            <a:tailEnd len="med" w="med" type="none"/>
          </a:ln>
        </p:spPr>
      </p:cxnSp>
      <p:cxnSp>
        <p:nvCxnSpPr>
          <p:cNvPr id="892" name="Google Shape;892;p16"/>
          <p:cNvCxnSpPr/>
          <p:nvPr/>
        </p:nvCxnSpPr>
        <p:spPr>
          <a:xfrm>
            <a:off x="868250" y="4630625"/>
            <a:ext cx="10494600" cy="12600"/>
          </a:xfrm>
          <a:prstGeom prst="straightConnector1">
            <a:avLst/>
          </a:prstGeom>
          <a:noFill/>
          <a:ln cap="flat" cmpd="sng" w="9525">
            <a:solidFill>
              <a:schemeClr val="dk2"/>
            </a:solidFill>
            <a:prstDash val="solid"/>
            <a:round/>
            <a:headEnd len="med" w="med" type="none"/>
            <a:tailEnd len="med" w="med" type="none"/>
          </a:ln>
        </p:spPr>
      </p:cxnSp>
      <p:cxnSp>
        <p:nvCxnSpPr>
          <p:cNvPr id="893" name="Google Shape;893;p16"/>
          <p:cNvCxnSpPr/>
          <p:nvPr/>
        </p:nvCxnSpPr>
        <p:spPr>
          <a:xfrm>
            <a:off x="848888" y="5443850"/>
            <a:ext cx="10494600" cy="1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Further areas of exploration</a:t>
            </a:r>
            <a:endParaRPr/>
          </a:p>
        </p:txBody>
      </p:sp>
      <p:sp>
        <p:nvSpPr>
          <p:cNvPr id="899" name="Google Shape;899;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t/>
            </a:r>
            <a:endParaRPr/>
          </a:p>
          <a:p>
            <a:pPr indent="-228600" lvl="0" marL="228600" rtl="0" algn="l">
              <a:lnSpc>
                <a:spcPct val="90000"/>
              </a:lnSpc>
              <a:spcBef>
                <a:spcPts val="0"/>
              </a:spcBef>
              <a:spcAft>
                <a:spcPts val="0"/>
              </a:spcAft>
              <a:buClr>
                <a:schemeClr val="dk1"/>
              </a:buClr>
              <a:buSzPts val="2800"/>
              <a:buChar char="●"/>
            </a:pPr>
            <a:r>
              <a:rPr lang="en-US"/>
              <a:t>Conduct GIS analysis of location of cycle lanes and cycle infrastructure to better identify locations that need better infrastructure</a:t>
            </a:r>
            <a:endParaRPr/>
          </a:p>
          <a:p>
            <a:pPr indent="-228600" lvl="0" marL="228600" rtl="0" algn="l">
              <a:lnSpc>
                <a:spcPct val="90000"/>
              </a:lnSpc>
              <a:spcBef>
                <a:spcPts val="1000"/>
              </a:spcBef>
              <a:spcAft>
                <a:spcPts val="0"/>
              </a:spcAft>
              <a:buClr>
                <a:schemeClr val="dk1"/>
              </a:buClr>
              <a:buSzPts val="2800"/>
              <a:buChar char="●"/>
            </a:pPr>
            <a:r>
              <a:rPr lang="en-US"/>
              <a:t>Collect and examine other demographic attributes of cyclists (e.g. ethnicity, education, age) to ascertain whether there are any populations that could be encouraged to cycle more</a:t>
            </a:r>
            <a:endParaRPr/>
          </a:p>
          <a:p>
            <a:pPr indent="0" lvl="0" marL="228600" rtl="0" algn="l">
              <a:lnSpc>
                <a:spcPct val="90000"/>
              </a:lnSpc>
              <a:spcBef>
                <a:spcPts val="1000"/>
              </a:spcBef>
              <a:spcAft>
                <a:spcPts val="0"/>
              </a:spcAft>
              <a:buNone/>
            </a:pPr>
            <a:r>
              <a:t/>
            </a:r>
            <a:endParaRPr/>
          </a:p>
          <a:p>
            <a:pPr indent="0" lvl="0" marL="228600" rtl="0" algn="l">
              <a:lnSpc>
                <a:spcPct val="90000"/>
              </a:lnSpc>
              <a:spcBef>
                <a:spcPts val="1000"/>
              </a:spcBef>
              <a:spcAft>
                <a:spcPts val="0"/>
              </a:spcAft>
              <a:buNone/>
            </a:pPr>
            <a:r>
              <a:t/>
            </a:r>
            <a:endParaRPr/>
          </a:p>
        </p:txBody>
      </p:sp>
      <p:sp>
        <p:nvSpPr>
          <p:cNvPr id="900" name="Google Shape;900;p15"/>
          <p:cNvSpPr/>
          <p:nvPr/>
        </p:nvSpPr>
        <p:spPr>
          <a:xfrm>
            <a:off x="0" y="6492875"/>
            <a:ext cx="12192000" cy="36512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pic>
        <p:nvPicPr>
          <p:cNvPr id="905" name="Google Shape;905;g144e2e017c4_0_6"/>
          <p:cNvPicPr preferRelativeResize="0"/>
          <p:nvPr>
            <p:ph idx="1" type="body"/>
          </p:nvPr>
        </p:nvPicPr>
        <p:blipFill rotWithShape="1">
          <a:blip r:embed="rId3">
            <a:alphaModFix/>
          </a:blip>
          <a:srcRect b="7834" l="0" r="0" t="7834"/>
          <a:stretch/>
        </p:blipFill>
        <p:spPr>
          <a:xfrm>
            <a:off x="0" y="0"/>
            <a:ext cx="12192000" cy="6858000"/>
          </a:xfrm>
          <a:prstGeom prst="rect">
            <a:avLst/>
          </a:prstGeom>
          <a:noFill/>
          <a:ln>
            <a:noFill/>
          </a:ln>
        </p:spPr>
      </p:pic>
      <p:sp>
        <p:nvSpPr>
          <p:cNvPr id="906" name="Google Shape;906;g144e2e017c4_0_6"/>
          <p:cNvSpPr txBox="1"/>
          <p:nvPr/>
        </p:nvSpPr>
        <p:spPr>
          <a:xfrm>
            <a:off x="2017975" y="1891193"/>
            <a:ext cx="8399700" cy="3417000"/>
          </a:xfrm>
          <a:prstGeom prst="rect">
            <a:avLst/>
          </a:prstGeom>
          <a:solidFill>
            <a:srgbClr val="D8D8D8">
              <a:alpha val="73730"/>
            </a:srgbClr>
          </a:solidFill>
          <a:ln>
            <a:noFill/>
          </a:ln>
          <a:effectLst>
            <a:outerShdw blurRad="57150" rotWithShape="0" algn="bl" dir="5400000" dist="19050">
              <a:srgbClr val="000000">
                <a:alpha val="74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Avenir"/>
                <a:ea typeface="Avenir"/>
                <a:cs typeface="Avenir"/>
                <a:sym typeface="Avenir"/>
              </a:rPr>
              <a:t>“</a:t>
            </a:r>
            <a:r>
              <a:rPr lang="en-US" sz="2400">
                <a:latin typeface="Avenir"/>
                <a:ea typeface="Avenir"/>
                <a:cs typeface="Avenir"/>
                <a:sym typeface="Avenir"/>
              </a:rPr>
              <a:t>London must become a city where walking, cycling and green public transport become the most appealing and practical choices for many more journeys…With an ever-growing population set to put increasing pressure on our city’s infrastructure and public spaces in the coming years, it is important that we start to make these changes now.”</a:t>
            </a:r>
            <a:endParaRPr sz="2400">
              <a:solidFill>
                <a:srgbClr val="000000"/>
              </a:solidFill>
              <a:latin typeface="Avenir"/>
              <a:ea typeface="Avenir"/>
              <a:cs typeface="Avenir"/>
              <a:sym typeface="Avenir"/>
            </a:endParaRPr>
          </a:p>
          <a:p>
            <a:pPr indent="0" lvl="0" marL="0" marR="0" rtl="0" algn="l">
              <a:spcBef>
                <a:spcPts val="0"/>
              </a:spcBef>
              <a:spcAft>
                <a:spcPts val="0"/>
              </a:spcAft>
              <a:buNone/>
            </a:pPr>
            <a:r>
              <a:t/>
            </a:r>
            <a:endParaRPr sz="2400">
              <a:latin typeface="Avenir"/>
              <a:ea typeface="Avenir"/>
              <a:cs typeface="Avenir"/>
              <a:sym typeface="Avenir"/>
            </a:endParaRPr>
          </a:p>
          <a:p>
            <a:pPr indent="0" lvl="0" marL="0" marR="0" rtl="0" algn="l">
              <a:spcBef>
                <a:spcPts val="0"/>
              </a:spcBef>
              <a:spcAft>
                <a:spcPts val="0"/>
              </a:spcAft>
              <a:buNone/>
            </a:pPr>
            <a:r>
              <a:rPr lang="en-US" sz="2400">
                <a:solidFill>
                  <a:srgbClr val="000000"/>
                </a:solidFill>
                <a:latin typeface="Avenir"/>
                <a:ea typeface="Avenir"/>
                <a:cs typeface="Avenir"/>
                <a:sym typeface="Avenir"/>
              </a:rPr>
              <a:t>(Mayor’s Transport Strategy 2018)</a:t>
            </a:r>
            <a:endParaRPr sz="2200">
              <a:solidFill>
                <a:schemeClr val="dk1"/>
              </a:solidFill>
              <a:latin typeface="Calibri"/>
              <a:ea typeface="Calibri"/>
              <a:cs typeface="Calibri"/>
              <a:sym typeface="Calibri"/>
            </a:endParaRPr>
          </a:p>
        </p:txBody>
      </p:sp>
      <p:sp>
        <p:nvSpPr>
          <p:cNvPr id="907" name="Google Shape;907;g144e2e017c4_0_6"/>
          <p:cNvSpPr/>
          <p:nvPr/>
        </p:nvSpPr>
        <p:spPr>
          <a:xfrm>
            <a:off x="0" y="6492875"/>
            <a:ext cx="12192000" cy="365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g143db9809b7_0_11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913" name="Google Shape;913;g143db9809b7_0_1110"/>
          <p:cNvPicPr preferRelativeResize="0"/>
          <p:nvPr>
            <p:ph idx="1" type="body"/>
          </p:nvPr>
        </p:nvPicPr>
        <p:blipFill rotWithShape="1">
          <a:blip r:embed="rId3">
            <a:alphaModFix/>
          </a:blip>
          <a:srcRect b="28927" l="0" r="0" t="28927"/>
          <a:stretch/>
        </p:blipFill>
        <p:spPr>
          <a:xfrm>
            <a:off x="1" y="4483"/>
            <a:ext cx="12192000" cy="6849000"/>
          </a:xfrm>
          <a:prstGeom prst="rect">
            <a:avLst/>
          </a:prstGeom>
          <a:noFill/>
          <a:ln>
            <a:noFill/>
          </a:ln>
        </p:spPr>
      </p:pic>
      <p:sp>
        <p:nvSpPr>
          <p:cNvPr id="914" name="Google Shape;914;g143db9809b7_0_1110"/>
          <p:cNvSpPr/>
          <p:nvPr/>
        </p:nvSpPr>
        <p:spPr>
          <a:xfrm>
            <a:off x="0" y="6492875"/>
            <a:ext cx="12192000" cy="365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5" name="Google Shape;915;g143db9809b7_0_1110"/>
          <p:cNvSpPr txBox="1"/>
          <p:nvPr/>
        </p:nvSpPr>
        <p:spPr>
          <a:xfrm>
            <a:off x="0" y="2784773"/>
            <a:ext cx="8399700" cy="923400"/>
          </a:xfrm>
          <a:prstGeom prst="rect">
            <a:avLst/>
          </a:prstGeom>
          <a:solidFill>
            <a:srgbClr val="D8D8D8">
              <a:alpha val="73730"/>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Appendix</a:t>
            </a:r>
            <a:br>
              <a:rPr b="0" lang="en-US" sz="1800">
                <a:solidFill>
                  <a:schemeClr val="dk1"/>
                </a:solidFill>
                <a:latin typeface="Calibri"/>
                <a:ea typeface="Calibri"/>
                <a:cs typeface="Calibri"/>
                <a:sym typeface="Calibri"/>
              </a:rPr>
            </a:br>
            <a:endParaRPr b="0" sz="18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g143db9809b7_0_111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Coding scripts and data sources</a:t>
            </a:r>
            <a:endParaRPr/>
          </a:p>
        </p:txBody>
      </p:sp>
      <p:graphicFrame>
        <p:nvGraphicFramePr>
          <p:cNvPr id="921" name="Google Shape;921;g143db9809b7_0_1117"/>
          <p:cNvGraphicFramePr/>
          <p:nvPr/>
        </p:nvGraphicFramePr>
        <p:xfrm>
          <a:off x="503725" y="1517125"/>
          <a:ext cx="3000000" cy="3000000"/>
        </p:xfrm>
        <a:graphic>
          <a:graphicData uri="http://schemas.openxmlformats.org/drawingml/2006/table">
            <a:tbl>
              <a:tblPr>
                <a:noFill/>
                <a:tableStyleId>{F4A8E5D1-C31B-4C03-ACCC-94CF7EFFD2FA}</a:tableStyleId>
              </a:tblPr>
              <a:tblGrid>
                <a:gridCol w="3231200"/>
                <a:gridCol w="5440425"/>
                <a:gridCol w="2554875"/>
              </a:tblGrid>
              <a:tr h="396200">
                <a:tc>
                  <a:txBody>
                    <a:bodyPr/>
                    <a:lstStyle/>
                    <a:p>
                      <a:pPr indent="0" lvl="0" marL="0" rtl="0" algn="l">
                        <a:spcBef>
                          <a:spcPts val="0"/>
                        </a:spcBef>
                        <a:spcAft>
                          <a:spcPts val="0"/>
                        </a:spcAft>
                        <a:buNone/>
                      </a:pPr>
                      <a:r>
                        <a:rPr b="1" lang="en-US"/>
                        <a:t>Business question</a:t>
                      </a:r>
                      <a:endParaRPr b="1"/>
                    </a:p>
                  </a:txBody>
                  <a:tcPr marT="91425" marB="91425" marR="91425" marL="91425"/>
                </a:tc>
                <a:tc>
                  <a:txBody>
                    <a:bodyPr/>
                    <a:lstStyle/>
                    <a:p>
                      <a:pPr indent="0" lvl="0" marL="0" rtl="0" algn="l">
                        <a:spcBef>
                          <a:spcPts val="0"/>
                        </a:spcBef>
                        <a:spcAft>
                          <a:spcPts val="0"/>
                        </a:spcAft>
                        <a:buNone/>
                      </a:pPr>
                      <a:r>
                        <a:rPr b="1" lang="en-US"/>
                        <a:t>Scripts used*</a:t>
                      </a:r>
                      <a:endParaRPr b="1"/>
                    </a:p>
                  </a:txBody>
                  <a:tcPr marT="91425" marB="91425" marR="91425" marL="91425"/>
                </a:tc>
                <a:tc>
                  <a:txBody>
                    <a:bodyPr/>
                    <a:lstStyle/>
                    <a:p>
                      <a:pPr indent="0" lvl="0" marL="0" rtl="0" algn="l">
                        <a:spcBef>
                          <a:spcPts val="0"/>
                        </a:spcBef>
                        <a:spcAft>
                          <a:spcPts val="0"/>
                        </a:spcAft>
                        <a:buNone/>
                      </a:pPr>
                      <a:r>
                        <a:rPr b="1" lang="en-US"/>
                        <a:t>Data sources</a:t>
                      </a:r>
                      <a:endParaRPr b="1"/>
                    </a:p>
                  </a:txBody>
                  <a:tcPr marT="91425" marB="91425" marR="91425" marL="91425"/>
                </a:tc>
              </a:tr>
              <a:tr h="548600">
                <a:tc>
                  <a:txBody>
                    <a:bodyPr/>
                    <a:lstStyle/>
                    <a:p>
                      <a:pPr indent="0" lvl="0" marL="0" rtl="0" algn="ctr">
                        <a:spcBef>
                          <a:spcPts val="0"/>
                        </a:spcBef>
                        <a:spcAft>
                          <a:spcPts val="0"/>
                        </a:spcAft>
                        <a:buNone/>
                      </a:pPr>
                      <a:r>
                        <a:rPr b="1" lang="en-US" sz="1200">
                          <a:solidFill>
                            <a:schemeClr val="dk1"/>
                          </a:solidFill>
                          <a:latin typeface="Roboto"/>
                          <a:ea typeface="Roboto"/>
                          <a:cs typeface="Roboto"/>
                          <a:sym typeface="Roboto"/>
                        </a:rPr>
                        <a:t>What is the trend in total cycles over time?</a:t>
                      </a:r>
                      <a:endParaRPr b="1" sz="1200">
                        <a:solidFill>
                          <a:schemeClr val="dk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US" sz="1200"/>
                        <a:t>Q1_Factors_RZ_Final.ipynb</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200">
                          <a:solidFill>
                            <a:schemeClr val="dk1"/>
                          </a:solidFill>
                        </a:rPr>
                        <a:t>Central London, Inner London, Outer London</a:t>
                      </a:r>
                      <a:endParaRPr sz="1200"/>
                    </a:p>
                  </a:txBody>
                  <a:tcPr marT="91425" marB="91425" marR="91425" marL="91425"/>
                </a:tc>
              </a:tr>
              <a:tr h="914375">
                <a:tc>
                  <a:txBody>
                    <a:bodyPr/>
                    <a:lstStyle/>
                    <a:p>
                      <a:pPr indent="0" lvl="0" marL="0" rtl="0" algn="ctr">
                        <a:spcBef>
                          <a:spcPts val="0"/>
                        </a:spcBef>
                        <a:spcAft>
                          <a:spcPts val="0"/>
                        </a:spcAft>
                        <a:buClr>
                          <a:schemeClr val="dk1"/>
                        </a:buClr>
                        <a:buSzPts val="1100"/>
                        <a:buFont typeface="Arial"/>
                        <a:buNone/>
                      </a:pPr>
                      <a:r>
                        <a:rPr b="1" lang="en-US" sz="1200">
                          <a:solidFill>
                            <a:srgbClr val="1482AB"/>
                          </a:solidFill>
                          <a:latin typeface="Roboto"/>
                          <a:ea typeface="Roboto"/>
                          <a:cs typeface="Roboto"/>
                          <a:sym typeface="Roboto"/>
                        </a:rPr>
                        <a:t>Q1. What are the main factors determining when people cycle?</a:t>
                      </a:r>
                      <a:r>
                        <a:rPr b="1" lang="en-US" sz="1200">
                          <a:solidFill>
                            <a:srgbClr val="FF6600"/>
                          </a:solidFill>
                          <a:latin typeface="Roboto"/>
                          <a:ea typeface="Roboto"/>
                          <a:cs typeface="Roboto"/>
                          <a:sym typeface="Roboto"/>
                        </a:rPr>
                        <a:t> </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200">
                          <a:solidFill>
                            <a:schemeClr val="dk1"/>
                          </a:solidFill>
                        </a:rPr>
                        <a:t>Q1_Factors_RZ_Final.ipynb</a:t>
                      </a:r>
                      <a:endParaRPr sz="1200">
                        <a:solidFill>
                          <a:schemeClr val="dk1"/>
                        </a:solidFill>
                      </a:endParaRPr>
                    </a:p>
                    <a:p>
                      <a:pPr indent="0" lvl="0" marL="0" rtl="0" algn="l">
                        <a:spcBef>
                          <a:spcPts val="0"/>
                        </a:spcBef>
                        <a:spcAft>
                          <a:spcPts val="0"/>
                        </a:spcAft>
                        <a:buClr>
                          <a:schemeClr val="dk1"/>
                        </a:buClr>
                        <a:buSzPts val="1100"/>
                        <a:buFont typeface="Arial"/>
                        <a:buNone/>
                      </a:pPr>
                      <a:r>
                        <a:rPr lang="en-US" sz="1200">
                          <a:solidFill>
                            <a:schemeClr val="dk1"/>
                          </a:solidFill>
                        </a:rPr>
                        <a:t>Q1_Factors (Reasons why people cycle)_MB_Final.ipynb</a:t>
                      </a:r>
                      <a:endParaRPr sz="1200">
                        <a:solidFill>
                          <a:schemeClr val="dk1"/>
                        </a:solidFill>
                      </a:endParaRPr>
                    </a:p>
                    <a:p>
                      <a:pPr indent="0" lvl="0" marL="0" rtl="0" algn="l">
                        <a:spcBef>
                          <a:spcPts val="0"/>
                        </a:spcBef>
                        <a:spcAft>
                          <a:spcPts val="0"/>
                        </a:spcAft>
                        <a:buClr>
                          <a:schemeClr val="dk1"/>
                        </a:buClr>
                        <a:buSzPts val="1100"/>
                        <a:buFont typeface="Arial"/>
                        <a:buNone/>
                      </a:pPr>
                      <a:r>
                        <a:rPr lang="en-US" sz="1200">
                          <a:solidFill>
                            <a:schemeClr val="dk1"/>
                          </a:solidFill>
                        </a:rPr>
                        <a:t>Q1_Factors (Time of year, Time of Day, Weather, Direction)_MB_Final.ipynb</a:t>
                      </a:r>
                      <a:endParaRPr sz="1200">
                        <a:solidFill>
                          <a:schemeClr val="dk1"/>
                        </a:solidFill>
                      </a:endParaRPr>
                    </a:p>
                    <a:p>
                      <a:pPr indent="0" lvl="0" marL="0" rtl="0" algn="l">
                        <a:spcBef>
                          <a:spcPts val="0"/>
                        </a:spcBef>
                        <a:spcAft>
                          <a:spcPts val="0"/>
                        </a:spcAft>
                        <a:buClr>
                          <a:schemeClr val="dk1"/>
                        </a:buClr>
                        <a:buSzPts val="1100"/>
                        <a:buFont typeface="Arial"/>
                        <a:buNone/>
                      </a:pPr>
                      <a:r>
                        <a:rPr lang="en-US" sz="1200">
                          <a:solidFill>
                            <a:schemeClr val="dk1"/>
                          </a:solidFill>
                        </a:rPr>
                        <a:t>Q1_Factors (Regression analysis)_MB_Final.ipynb</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US" sz="1200"/>
                        <a:t>Central London, Inner London, Outer London</a:t>
                      </a:r>
                      <a:endParaRPr sz="1200"/>
                    </a:p>
                    <a:p>
                      <a:pPr indent="0" lvl="0" marL="0" rtl="0" algn="l">
                        <a:spcBef>
                          <a:spcPts val="0"/>
                        </a:spcBef>
                        <a:spcAft>
                          <a:spcPts val="0"/>
                        </a:spcAft>
                        <a:buNone/>
                      </a:pPr>
                      <a:r>
                        <a:rPr lang="en-US" sz="1200" u="sng">
                          <a:solidFill>
                            <a:schemeClr val="hlink"/>
                          </a:solidFill>
                          <a:highlight>
                            <a:srgbClr val="FFFFFF"/>
                          </a:highlight>
                          <a:hlinkClick r:id="rId3"/>
                        </a:rPr>
                        <a:t>GOV.UK walking and cycling statistics page</a:t>
                      </a:r>
                      <a:r>
                        <a:rPr lang="en-US" sz="1200"/>
                        <a:t> (file: CW0302)</a:t>
                      </a:r>
                      <a:endParaRPr sz="1200"/>
                    </a:p>
                  </a:txBody>
                  <a:tcPr marT="91425" marB="91425" marR="91425" marL="91425"/>
                </a:tc>
              </a:tr>
              <a:tr h="731500">
                <a:tc>
                  <a:txBody>
                    <a:bodyPr/>
                    <a:lstStyle/>
                    <a:p>
                      <a:pPr indent="0" lvl="0" marL="0" rtl="0" algn="ctr">
                        <a:spcBef>
                          <a:spcPts val="0"/>
                        </a:spcBef>
                        <a:spcAft>
                          <a:spcPts val="0"/>
                        </a:spcAft>
                        <a:buNone/>
                      </a:pPr>
                      <a:r>
                        <a:rPr b="1" lang="en-US" sz="1200">
                          <a:solidFill>
                            <a:srgbClr val="FF6600"/>
                          </a:solidFill>
                          <a:latin typeface="Roboto"/>
                          <a:ea typeface="Roboto"/>
                          <a:cs typeface="Roboto"/>
                          <a:sym typeface="Roboto"/>
                        </a:rPr>
                        <a:t>Q2. What impact does infrastructure have on cycling uptake and how can this be improved?  </a:t>
                      </a:r>
                      <a:endParaRPr sz="1200"/>
                    </a:p>
                  </a:txBody>
                  <a:tcPr marT="91425" marB="91425" marR="91425" marL="91425"/>
                </a:tc>
                <a:tc>
                  <a:txBody>
                    <a:bodyPr/>
                    <a:lstStyle/>
                    <a:p>
                      <a:pPr indent="0" lvl="0" marL="0" rtl="0" algn="l">
                        <a:spcBef>
                          <a:spcPts val="0"/>
                        </a:spcBef>
                        <a:spcAft>
                          <a:spcPts val="0"/>
                        </a:spcAft>
                        <a:buNone/>
                      </a:pPr>
                      <a:r>
                        <a:rPr lang="en-US" sz="1200"/>
                        <a:t>Q2_Infrastructure_HC_Final.ipynb</a:t>
                      </a:r>
                      <a:endParaRPr sz="1200"/>
                    </a:p>
                  </a:txBody>
                  <a:tcPr marT="91425" marB="91425" marR="91425" marL="91425"/>
                </a:tc>
                <a:tc>
                  <a:txBody>
                    <a:bodyPr/>
                    <a:lstStyle/>
                    <a:p>
                      <a:pPr indent="0" lvl="0" marL="0" rtl="0" algn="l">
                        <a:spcBef>
                          <a:spcPts val="0"/>
                        </a:spcBef>
                        <a:spcAft>
                          <a:spcPts val="0"/>
                        </a:spcAft>
                        <a:buNone/>
                      </a:pPr>
                      <a:r>
                        <a:rPr lang="en-US" sz="1200"/>
                        <a:t>Central London, Inner London, Outer London</a:t>
                      </a:r>
                      <a:endParaRPr sz="1200"/>
                    </a:p>
                  </a:txBody>
                  <a:tcPr marT="91425" marB="91425" marR="91425" marL="91425"/>
                </a:tc>
              </a:tr>
              <a:tr h="548600">
                <a:tc>
                  <a:txBody>
                    <a:bodyPr/>
                    <a:lstStyle/>
                    <a:p>
                      <a:pPr indent="0" lvl="0" marL="0" rtl="0" algn="ctr">
                        <a:spcBef>
                          <a:spcPts val="0"/>
                        </a:spcBef>
                        <a:spcAft>
                          <a:spcPts val="0"/>
                        </a:spcAft>
                        <a:buNone/>
                      </a:pPr>
                      <a:r>
                        <a:rPr b="1" lang="en-US" sz="1200">
                          <a:solidFill>
                            <a:srgbClr val="00B050"/>
                          </a:solidFill>
                          <a:latin typeface="Roboto"/>
                          <a:ea typeface="Roboto"/>
                          <a:cs typeface="Roboto"/>
                          <a:sym typeface="Roboto"/>
                        </a:rPr>
                        <a:t>Q3. What are the demographics of cyclists in London?</a:t>
                      </a:r>
                      <a:endParaRPr sz="1200"/>
                    </a:p>
                  </a:txBody>
                  <a:tcPr marT="91425" marB="91425" marR="91425" marL="91425"/>
                </a:tc>
                <a:tc>
                  <a:txBody>
                    <a:bodyPr/>
                    <a:lstStyle/>
                    <a:p>
                      <a:pPr indent="0" lvl="0" marL="0" rtl="0" algn="l">
                        <a:spcBef>
                          <a:spcPts val="0"/>
                        </a:spcBef>
                        <a:spcAft>
                          <a:spcPts val="0"/>
                        </a:spcAft>
                        <a:buNone/>
                      </a:pPr>
                      <a:r>
                        <a:rPr lang="en-US" sz="1200"/>
                        <a:t>Q3_Demographics_TM_Final.ipynb</a:t>
                      </a:r>
                      <a:endParaRPr sz="1200"/>
                    </a:p>
                  </a:txBody>
                  <a:tcPr marT="91425" marB="91425" marR="91425" marL="91425"/>
                </a:tc>
                <a:tc>
                  <a:txBody>
                    <a:bodyPr/>
                    <a:lstStyle/>
                    <a:p>
                      <a:pPr indent="0" lvl="0" marL="0" rtl="0" algn="l">
                        <a:spcBef>
                          <a:spcPts val="0"/>
                        </a:spcBef>
                        <a:spcAft>
                          <a:spcPts val="0"/>
                        </a:spcAft>
                        <a:buNone/>
                      </a:pPr>
                      <a:r>
                        <a:rPr lang="en-US" sz="1200"/>
                        <a:t>Outer London</a:t>
                      </a:r>
                      <a:endParaRPr sz="1200"/>
                    </a:p>
                  </a:txBody>
                  <a:tcPr marT="91425" marB="91425" marR="91425" marL="91425"/>
                </a:tc>
              </a:tr>
              <a:tr h="548600">
                <a:tc>
                  <a:txBody>
                    <a:bodyPr/>
                    <a:lstStyle/>
                    <a:p>
                      <a:pPr indent="0" lvl="0" marL="0" rtl="0" algn="ctr">
                        <a:spcBef>
                          <a:spcPts val="0"/>
                        </a:spcBef>
                        <a:spcAft>
                          <a:spcPts val="0"/>
                        </a:spcAft>
                        <a:buNone/>
                      </a:pPr>
                      <a:r>
                        <a:rPr b="1" lang="en-US" sz="1200">
                          <a:solidFill>
                            <a:srgbClr val="7030A0"/>
                          </a:solidFill>
                          <a:latin typeface="Roboto"/>
                          <a:ea typeface="Roboto"/>
                          <a:cs typeface="Roboto"/>
                          <a:sym typeface="Roboto"/>
                        </a:rPr>
                        <a:t>Q4. What is the sentiment towards cycling in London?</a:t>
                      </a:r>
                      <a:endParaRPr sz="1200"/>
                    </a:p>
                  </a:txBody>
                  <a:tcPr marT="91425" marB="91425" marR="91425" marL="91425"/>
                </a:tc>
                <a:tc>
                  <a:txBody>
                    <a:bodyPr/>
                    <a:lstStyle/>
                    <a:p>
                      <a:pPr indent="0" lvl="0" marL="0" rtl="0" algn="l">
                        <a:spcBef>
                          <a:spcPts val="0"/>
                        </a:spcBef>
                        <a:spcAft>
                          <a:spcPts val="0"/>
                        </a:spcAft>
                        <a:buNone/>
                      </a:pPr>
                      <a:r>
                        <a:rPr lang="en-US" sz="1200"/>
                        <a:t>Q4_Sentiment_MB_Final.ipynb</a:t>
                      </a:r>
                      <a:endParaRPr sz="1200"/>
                    </a:p>
                  </a:txBody>
                  <a:tcPr marT="91425" marB="91425" marR="91425" marL="91425"/>
                </a:tc>
                <a:tc>
                  <a:txBody>
                    <a:bodyPr/>
                    <a:lstStyle/>
                    <a:p>
                      <a:pPr indent="0" lvl="0" marL="0" rtl="0" algn="l">
                        <a:spcBef>
                          <a:spcPts val="0"/>
                        </a:spcBef>
                        <a:spcAft>
                          <a:spcPts val="0"/>
                        </a:spcAft>
                        <a:buNone/>
                      </a:pPr>
                      <a:r>
                        <a:rPr lang="en-US" sz="1200"/>
                        <a:t>Twitter (accessed 11-Aug-2022)</a:t>
                      </a:r>
                      <a:endParaRPr sz="1200"/>
                    </a:p>
                  </a:txBody>
                  <a:tcPr marT="91425" marB="91425" marR="91425" marL="91425"/>
                </a:tc>
              </a:tr>
              <a:tr h="914375">
                <a:tc>
                  <a:txBody>
                    <a:bodyPr/>
                    <a:lstStyle/>
                    <a:p>
                      <a:pPr indent="0" lvl="0" marL="0" rtl="0" algn="ctr">
                        <a:spcBef>
                          <a:spcPts val="0"/>
                        </a:spcBef>
                        <a:spcAft>
                          <a:spcPts val="0"/>
                        </a:spcAft>
                        <a:buNone/>
                      </a:pPr>
                      <a:r>
                        <a:rPr b="1" lang="en-US" sz="1200">
                          <a:solidFill>
                            <a:srgbClr val="FF00FF"/>
                          </a:solidFill>
                          <a:latin typeface="Roboto"/>
                          <a:ea typeface="Roboto"/>
                          <a:cs typeface="Roboto"/>
                          <a:sym typeface="Roboto"/>
                        </a:rPr>
                        <a:t>Q5. How safe is it to cycle in London?</a:t>
                      </a:r>
                      <a:endParaRPr sz="1200"/>
                    </a:p>
                  </a:txBody>
                  <a:tcPr marT="91425" marB="91425" marR="91425" marL="91425"/>
                </a:tc>
                <a:tc>
                  <a:txBody>
                    <a:bodyPr/>
                    <a:lstStyle/>
                    <a:p>
                      <a:pPr indent="0" lvl="0" marL="0" rtl="0" algn="l">
                        <a:spcBef>
                          <a:spcPts val="0"/>
                        </a:spcBef>
                        <a:spcAft>
                          <a:spcPts val="0"/>
                        </a:spcAft>
                        <a:buNone/>
                      </a:pPr>
                      <a:r>
                        <a:rPr lang="en-US" sz="1200"/>
                        <a:t>Q5_Safety (Road accidents and casualties)_MB_Final.ipynb</a:t>
                      </a:r>
                      <a:endParaRPr sz="1200"/>
                    </a:p>
                    <a:p>
                      <a:pPr indent="0" lvl="0" marL="0" rtl="0" algn="l">
                        <a:spcBef>
                          <a:spcPts val="0"/>
                        </a:spcBef>
                        <a:spcAft>
                          <a:spcPts val="0"/>
                        </a:spcAft>
                        <a:buClr>
                          <a:schemeClr val="dk1"/>
                        </a:buClr>
                        <a:buSzPts val="1100"/>
                        <a:buFont typeface="Arial"/>
                        <a:buNone/>
                      </a:pPr>
                      <a:r>
                        <a:rPr lang="en-US" sz="1200">
                          <a:solidFill>
                            <a:schemeClr val="dk1"/>
                          </a:solidFill>
                        </a:rPr>
                        <a:t>Q5_Safety (Bicycle Theft)_AL_Final.ipynb</a:t>
                      </a:r>
                      <a:endParaRPr sz="1300"/>
                    </a:p>
                  </a:txBody>
                  <a:tcPr marT="91425" marB="91425" marR="91425" marL="91425"/>
                </a:tc>
                <a:tc>
                  <a:txBody>
                    <a:bodyPr/>
                    <a:lstStyle/>
                    <a:p>
                      <a:pPr indent="0" lvl="0" marL="0" rtl="0" algn="l">
                        <a:spcBef>
                          <a:spcPts val="0"/>
                        </a:spcBef>
                        <a:spcAft>
                          <a:spcPts val="0"/>
                        </a:spcAft>
                        <a:buNone/>
                      </a:pPr>
                      <a:r>
                        <a:rPr lang="en-US" sz="1200" u="sng">
                          <a:solidFill>
                            <a:schemeClr val="hlink"/>
                          </a:solidFill>
                          <a:highlight>
                            <a:srgbClr val="FFFFFF"/>
                          </a:highlight>
                          <a:hlinkClick r:id="rId4"/>
                        </a:rPr>
                        <a:t>GOV.UK website: Reported road accidents, vehicles and casualties tables for Great Britain</a:t>
                      </a:r>
                      <a:r>
                        <a:rPr lang="en-US" sz="1200">
                          <a:solidFill>
                            <a:schemeClr val="dk1"/>
                          </a:solidFill>
                          <a:highlight>
                            <a:srgbClr val="FFFFFF"/>
                          </a:highlight>
                        </a:rPr>
                        <a:t> (file: RAS30043)</a:t>
                      </a:r>
                      <a:endParaRPr sz="12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US" sz="1200" u="sng">
                          <a:solidFill>
                            <a:schemeClr val="hlink"/>
                          </a:solidFill>
                          <a:latin typeface="Roboto"/>
                          <a:ea typeface="Roboto"/>
                          <a:cs typeface="Roboto"/>
                          <a:sym typeface="Roboto"/>
                          <a:hlinkClick r:id="rId5"/>
                        </a:rPr>
                        <a:t>data.london.gov.uk</a:t>
                      </a:r>
                      <a:endParaRPr sz="1200">
                        <a:solidFill>
                          <a:schemeClr val="dk1"/>
                        </a:solidFill>
                        <a:highlight>
                          <a:srgbClr val="FFFFFF"/>
                        </a:highlight>
                      </a:endParaRPr>
                    </a:p>
                  </a:txBody>
                  <a:tcPr marT="91425" marB="91425" marR="91425" marL="91425"/>
                </a:tc>
              </a:tr>
            </a:tbl>
          </a:graphicData>
        </a:graphic>
      </p:graphicFrame>
      <p:sp>
        <p:nvSpPr>
          <p:cNvPr id="922" name="Google Shape;922;g143db9809b7_0_1117"/>
          <p:cNvSpPr txBox="1"/>
          <p:nvPr/>
        </p:nvSpPr>
        <p:spPr>
          <a:xfrm>
            <a:off x="723900" y="6320450"/>
            <a:ext cx="695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*See GitHub </a:t>
            </a:r>
            <a:r>
              <a:rPr lang="en-US" u="sng">
                <a:solidFill>
                  <a:schemeClr val="hlink"/>
                </a:solidFill>
                <a:latin typeface="Calibri"/>
                <a:ea typeface="Calibri"/>
                <a:cs typeface="Calibri"/>
                <a:sym typeface="Calibri"/>
                <a:hlinkClick r:id="rId6"/>
              </a:rPr>
              <a:t>link</a:t>
            </a:r>
            <a:r>
              <a:rPr lang="en-US">
                <a:latin typeface="Calibri"/>
                <a:ea typeface="Calibri"/>
                <a:cs typeface="Calibri"/>
                <a:sym typeface="Calibri"/>
              </a:rPr>
              <a:t> for full scripts</a:t>
            </a:r>
            <a:endParaRPr>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g1446c3b2310_0_78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just">
              <a:spcBef>
                <a:spcPts val="0"/>
              </a:spcBef>
              <a:spcAft>
                <a:spcPts val="0"/>
              </a:spcAft>
              <a:buNone/>
            </a:pPr>
            <a:r>
              <a:rPr lang="en-US" sz="2400"/>
              <a:t>While all major variables in the TfL datasets were significant, the number of private cycles explained the greatest variance in the number of total cycles in central and inner London. Meanwhile, the number of male cyclists explained the greatest variance in the number of total cycles in outer London.</a:t>
            </a:r>
            <a:endParaRPr sz="2400"/>
          </a:p>
        </p:txBody>
      </p:sp>
      <p:graphicFrame>
        <p:nvGraphicFramePr>
          <p:cNvPr id="928" name="Google Shape;928;g1446c3b2310_0_787"/>
          <p:cNvGraphicFramePr/>
          <p:nvPr/>
        </p:nvGraphicFramePr>
        <p:xfrm>
          <a:off x="4236300" y="2106113"/>
          <a:ext cx="3000000" cy="3000000"/>
        </p:xfrm>
        <a:graphic>
          <a:graphicData uri="http://schemas.openxmlformats.org/drawingml/2006/table">
            <a:tbl>
              <a:tblPr>
                <a:noFill/>
                <a:tableStyleId>{F4A8E5D1-C31B-4C03-ACCC-94CF7EFFD2FA}</a:tableStyleId>
              </a:tblPr>
              <a:tblGrid>
                <a:gridCol w="1289925"/>
                <a:gridCol w="1169025"/>
                <a:gridCol w="1184100"/>
              </a:tblGrid>
              <a:tr h="1104550">
                <a:tc>
                  <a:txBody>
                    <a:bodyPr/>
                    <a:lstStyle/>
                    <a:p>
                      <a:pPr indent="0" lvl="0" marL="0" rtl="0" algn="l">
                        <a:spcBef>
                          <a:spcPts val="0"/>
                        </a:spcBef>
                        <a:spcAft>
                          <a:spcPts val="0"/>
                        </a:spcAft>
                        <a:buNone/>
                      </a:pPr>
                      <a:r>
                        <a:rPr b="1" lang="en-US" sz="1200">
                          <a:solidFill>
                            <a:srgbClr val="296EAA"/>
                          </a:solidFill>
                        </a:rPr>
                        <a:t>Variable</a:t>
                      </a:r>
                      <a:endParaRPr b="1" sz="1200">
                        <a:solidFill>
                          <a:srgbClr val="296EAA"/>
                        </a:solidFill>
                      </a:endParaRPr>
                    </a:p>
                  </a:txBody>
                  <a:tcPr marT="91425" marB="91425" marR="91425" marL="91425"/>
                </a:tc>
                <a:tc>
                  <a:txBody>
                    <a:bodyPr/>
                    <a:lstStyle/>
                    <a:p>
                      <a:pPr indent="0" lvl="0" marL="0" rtl="0" algn="l">
                        <a:spcBef>
                          <a:spcPts val="0"/>
                        </a:spcBef>
                        <a:spcAft>
                          <a:spcPts val="0"/>
                        </a:spcAft>
                        <a:buNone/>
                      </a:pPr>
                      <a:r>
                        <a:rPr b="1" lang="en-US" sz="1200">
                          <a:solidFill>
                            <a:srgbClr val="296EAA"/>
                          </a:solidFill>
                        </a:rPr>
                        <a:t>Significance*</a:t>
                      </a:r>
                      <a:endParaRPr b="1" sz="1200">
                        <a:solidFill>
                          <a:srgbClr val="296EAA"/>
                        </a:solidFill>
                      </a:endParaRPr>
                    </a:p>
                  </a:txBody>
                  <a:tcPr marT="91425" marB="91425" marR="91425" marL="91425"/>
                </a:tc>
                <a:tc>
                  <a:txBody>
                    <a:bodyPr/>
                    <a:lstStyle/>
                    <a:p>
                      <a:pPr indent="0" lvl="0" marL="0" rtl="0" algn="l">
                        <a:spcBef>
                          <a:spcPts val="0"/>
                        </a:spcBef>
                        <a:spcAft>
                          <a:spcPts val="0"/>
                        </a:spcAft>
                        <a:buNone/>
                      </a:pPr>
                      <a:r>
                        <a:rPr b="1" lang="en-US" sz="1200">
                          <a:solidFill>
                            <a:srgbClr val="296EAA"/>
                          </a:solidFill>
                        </a:rPr>
                        <a:t>Variance in total cycles explained by variable**</a:t>
                      </a:r>
                      <a:endParaRPr b="1" sz="1200">
                        <a:solidFill>
                          <a:srgbClr val="296EAA"/>
                        </a:solidFill>
                      </a:endParaRPr>
                    </a:p>
                    <a:p>
                      <a:pPr indent="0" lvl="0" marL="0" rtl="0" algn="l">
                        <a:spcBef>
                          <a:spcPts val="0"/>
                        </a:spcBef>
                        <a:spcAft>
                          <a:spcPts val="0"/>
                        </a:spcAft>
                        <a:buNone/>
                      </a:pPr>
                      <a:r>
                        <a:t/>
                      </a:r>
                      <a:endParaRPr b="1" sz="1200">
                        <a:solidFill>
                          <a:srgbClr val="296EAA"/>
                        </a:solidFill>
                      </a:endParaRPr>
                    </a:p>
                  </a:txBody>
                  <a:tcPr marT="91425" marB="91425" marR="91425" marL="91425"/>
                </a:tc>
              </a:tr>
              <a:tr h="552250">
                <a:tc>
                  <a:txBody>
                    <a:bodyPr/>
                    <a:lstStyle/>
                    <a:p>
                      <a:pPr indent="0" lvl="0" marL="0" rtl="0" algn="l">
                        <a:spcBef>
                          <a:spcPts val="0"/>
                        </a:spcBef>
                        <a:spcAft>
                          <a:spcPts val="0"/>
                        </a:spcAft>
                        <a:buNone/>
                      </a:pPr>
                      <a:r>
                        <a:rPr b="1" lang="en-US" sz="1200"/>
                        <a:t>Number of private cycles</a:t>
                      </a:r>
                      <a:endParaRPr b="1" sz="1200"/>
                    </a:p>
                  </a:txBody>
                  <a:tcPr marT="91425" marB="91425" marR="91425" marL="91425"/>
                </a:tc>
                <a:tc>
                  <a:txBody>
                    <a:bodyPr/>
                    <a:lstStyle/>
                    <a:p>
                      <a:pPr indent="0" lvl="0" marL="0" rtl="0" algn="l">
                        <a:spcBef>
                          <a:spcPts val="0"/>
                        </a:spcBef>
                        <a:spcAft>
                          <a:spcPts val="0"/>
                        </a:spcAft>
                        <a:buNone/>
                      </a:pPr>
                      <a:r>
                        <a:rPr b="1" lang="en-US" sz="1200"/>
                        <a:t>High </a:t>
                      </a:r>
                      <a:endParaRPr b="1" sz="1200"/>
                    </a:p>
                    <a:p>
                      <a:pPr indent="0" lvl="0" marL="0" rtl="0" algn="l">
                        <a:spcBef>
                          <a:spcPts val="0"/>
                        </a:spcBef>
                        <a:spcAft>
                          <a:spcPts val="0"/>
                        </a:spcAft>
                        <a:buClr>
                          <a:schemeClr val="dk1"/>
                        </a:buClr>
                        <a:buSzPts val="1100"/>
                        <a:buFont typeface="Arial"/>
                        <a:buNone/>
                      </a:pPr>
                      <a:r>
                        <a:rPr b="1" lang="en-US" sz="1200">
                          <a:solidFill>
                            <a:schemeClr val="dk1"/>
                          </a:solidFill>
                        </a:rPr>
                        <a:t>p &lt; 0.001</a:t>
                      </a:r>
                      <a:endParaRPr b="1" sz="1200"/>
                    </a:p>
                  </a:txBody>
                  <a:tcPr marT="91425" marB="91425" marR="91425" marL="91425"/>
                </a:tc>
                <a:tc>
                  <a:txBody>
                    <a:bodyPr/>
                    <a:lstStyle/>
                    <a:p>
                      <a:pPr indent="0" lvl="0" marL="0" rtl="0" algn="l">
                        <a:spcBef>
                          <a:spcPts val="0"/>
                        </a:spcBef>
                        <a:spcAft>
                          <a:spcPts val="0"/>
                        </a:spcAft>
                        <a:buNone/>
                      </a:pPr>
                      <a:r>
                        <a:rPr b="1" lang="en-US" sz="1200"/>
                        <a:t>99.4%</a:t>
                      </a:r>
                      <a:endParaRPr b="1" sz="1200"/>
                    </a:p>
                  </a:txBody>
                  <a:tcPr marT="91425" marB="91425" marR="91425" marL="91425"/>
                </a:tc>
              </a:tr>
              <a:tr h="552250">
                <a:tc>
                  <a:txBody>
                    <a:bodyPr/>
                    <a:lstStyle/>
                    <a:p>
                      <a:pPr indent="0" lvl="0" marL="0" rtl="0" algn="l">
                        <a:spcBef>
                          <a:spcPts val="0"/>
                        </a:spcBef>
                        <a:spcAft>
                          <a:spcPts val="0"/>
                        </a:spcAft>
                        <a:buNone/>
                      </a:pPr>
                      <a:r>
                        <a:rPr lang="en-US" sz="1200"/>
                        <a:t>Number of cycle hires</a:t>
                      </a:r>
                      <a:endParaRPr sz="1200"/>
                    </a:p>
                  </a:txBody>
                  <a:tcPr marT="91425" marB="91425" marR="91425" marL="91425"/>
                </a:tc>
                <a:tc>
                  <a:txBody>
                    <a:bodyPr/>
                    <a:lstStyle/>
                    <a:p>
                      <a:pPr indent="0" lvl="0" marL="0" rtl="0" algn="l">
                        <a:spcBef>
                          <a:spcPts val="0"/>
                        </a:spcBef>
                        <a:spcAft>
                          <a:spcPts val="0"/>
                        </a:spcAft>
                        <a:buNone/>
                      </a:pPr>
                      <a:r>
                        <a:rPr lang="en-US" sz="1200"/>
                        <a:t>High</a:t>
                      </a:r>
                      <a:endParaRPr sz="1200"/>
                    </a:p>
                    <a:p>
                      <a:pPr indent="0" lvl="0" marL="0" rtl="0" algn="l">
                        <a:spcBef>
                          <a:spcPts val="0"/>
                        </a:spcBef>
                        <a:spcAft>
                          <a:spcPts val="0"/>
                        </a:spcAft>
                        <a:buClr>
                          <a:schemeClr val="dk1"/>
                        </a:buClr>
                        <a:buSzPts val="1100"/>
                        <a:buFont typeface="Arial"/>
                        <a:buNone/>
                      </a:pPr>
                      <a:r>
                        <a:rPr lang="en-US" sz="1200">
                          <a:solidFill>
                            <a:schemeClr val="dk1"/>
                          </a:solidFill>
                        </a:rPr>
                        <a:t>p &lt; 0.001</a:t>
                      </a:r>
                      <a:endParaRPr sz="1200"/>
                    </a:p>
                  </a:txBody>
                  <a:tcPr marT="91425" marB="91425" marR="91425" marL="91425"/>
                </a:tc>
                <a:tc>
                  <a:txBody>
                    <a:bodyPr/>
                    <a:lstStyle/>
                    <a:p>
                      <a:pPr indent="0" lvl="0" marL="0" rtl="0" algn="l">
                        <a:spcBef>
                          <a:spcPts val="0"/>
                        </a:spcBef>
                        <a:spcAft>
                          <a:spcPts val="0"/>
                        </a:spcAft>
                        <a:buNone/>
                      </a:pPr>
                      <a:r>
                        <a:rPr lang="en-US" sz="1200"/>
                        <a:t>18.5%</a:t>
                      </a:r>
                      <a:endParaRPr sz="1200"/>
                    </a:p>
                  </a:txBody>
                  <a:tcPr marT="91425" marB="91425" marR="91425" marL="91425"/>
                </a:tc>
              </a:tr>
              <a:tr h="552250">
                <a:tc>
                  <a:txBody>
                    <a:bodyPr/>
                    <a:lstStyle/>
                    <a:p>
                      <a:pPr indent="0" lvl="0" marL="0" rtl="0" algn="l">
                        <a:spcBef>
                          <a:spcPts val="0"/>
                        </a:spcBef>
                        <a:spcAft>
                          <a:spcPts val="0"/>
                        </a:spcAft>
                        <a:buNone/>
                      </a:pPr>
                      <a:r>
                        <a:rPr lang="en-US" sz="1200">
                          <a:solidFill>
                            <a:schemeClr val="dk1"/>
                          </a:solidFill>
                        </a:rPr>
                        <a:t>Time of day (Period)</a:t>
                      </a:r>
                      <a:endParaRPr sz="1200"/>
                    </a:p>
                  </a:txBody>
                  <a:tcPr marT="91425" marB="91425" marR="91425" marL="91425"/>
                </a:tc>
                <a:tc>
                  <a:txBody>
                    <a:bodyPr/>
                    <a:lstStyle/>
                    <a:p>
                      <a:pPr indent="0" lvl="0" marL="0" rtl="0" algn="l">
                        <a:spcBef>
                          <a:spcPts val="0"/>
                        </a:spcBef>
                        <a:spcAft>
                          <a:spcPts val="0"/>
                        </a:spcAft>
                        <a:buNone/>
                      </a:pPr>
                      <a:r>
                        <a:rPr lang="en-US" sz="1200"/>
                        <a:t>High</a:t>
                      </a:r>
                      <a:endParaRPr sz="1200"/>
                    </a:p>
                    <a:p>
                      <a:pPr indent="0" lvl="0" marL="0" rtl="0" algn="l">
                        <a:spcBef>
                          <a:spcPts val="0"/>
                        </a:spcBef>
                        <a:spcAft>
                          <a:spcPts val="0"/>
                        </a:spcAft>
                        <a:buClr>
                          <a:schemeClr val="dk1"/>
                        </a:buClr>
                        <a:buSzPts val="1100"/>
                        <a:buFont typeface="Arial"/>
                        <a:buNone/>
                      </a:pPr>
                      <a:r>
                        <a:rPr lang="en-US" sz="1200">
                          <a:solidFill>
                            <a:schemeClr val="dk1"/>
                          </a:solidFill>
                        </a:rPr>
                        <a:t>p &lt; 0.001</a:t>
                      </a:r>
                      <a:endParaRPr sz="1200"/>
                    </a:p>
                  </a:txBody>
                  <a:tcPr marT="91425" marB="91425" marR="91425" marL="91425"/>
                </a:tc>
                <a:tc>
                  <a:txBody>
                    <a:bodyPr/>
                    <a:lstStyle/>
                    <a:p>
                      <a:pPr indent="0" lvl="0" marL="0" rtl="0" algn="l">
                        <a:spcBef>
                          <a:spcPts val="0"/>
                        </a:spcBef>
                        <a:spcAft>
                          <a:spcPts val="0"/>
                        </a:spcAft>
                        <a:buNone/>
                      </a:pPr>
                      <a:r>
                        <a:rPr lang="en-US" sz="1200"/>
                        <a:t>6.1</a:t>
                      </a:r>
                      <a:r>
                        <a:rPr lang="en-US" sz="1200"/>
                        <a:t>%</a:t>
                      </a:r>
                      <a:endParaRPr sz="1200"/>
                    </a:p>
                  </a:txBody>
                  <a:tcPr marT="91425" marB="91425" marR="91425" marL="91425"/>
                </a:tc>
              </a:tr>
              <a:tr h="552250">
                <a:tc>
                  <a:txBody>
                    <a:bodyPr/>
                    <a:lstStyle/>
                    <a:p>
                      <a:pPr indent="0" lvl="0" marL="0" rtl="0" algn="l">
                        <a:spcBef>
                          <a:spcPts val="0"/>
                        </a:spcBef>
                        <a:spcAft>
                          <a:spcPts val="0"/>
                        </a:spcAft>
                        <a:buNone/>
                      </a:pPr>
                      <a:r>
                        <a:rPr lang="en-US" sz="1200">
                          <a:solidFill>
                            <a:schemeClr val="dk1"/>
                          </a:solidFill>
                        </a:rPr>
                        <a:t>Time of year (Quarter)</a:t>
                      </a:r>
                      <a:endParaRPr sz="1200"/>
                    </a:p>
                  </a:txBody>
                  <a:tcPr marT="91425" marB="91425" marR="91425" marL="91425"/>
                </a:tc>
                <a:tc>
                  <a:txBody>
                    <a:bodyPr/>
                    <a:lstStyle/>
                    <a:p>
                      <a:pPr indent="0" lvl="0" marL="0" rtl="0" algn="l">
                        <a:spcBef>
                          <a:spcPts val="0"/>
                        </a:spcBef>
                        <a:spcAft>
                          <a:spcPts val="0"/>
                        </a:spcAft>
                        <a:buNone/>
                      </a:pPr>
                      <a:r>
                        <a:rPr lang="en-US" sz="1200"/>
                        <a:t>High</a:t>
                      </a:r>
                      <a:endParaRPr sz="1200"/>
                    </a:p>
                    <a:p>
                      <a:pPr indent="0" lvl="0" marL="0" rtl="0" algn="l">
                        <a:spcBef>
                          <a:spcPts val="0"/>
                        </a:spcBef>
                        <a:spcAft>
                          <a:spcPts val="0"/>
                        </a:spcAft>
                        <a:buClr>
                          <a:schemeClr val="dk1"/>
                        </a:buClr>
                        <a:buSzPts val="1100"/>
                        <a:buFont typeface="Arial"/>
                        <a:buNone/>
                      </a:pPr>
                      <a:r>
                        <a:rPr lang="en-US" sz="1200">
                          <a:solidFill>
                            <a:schemeClr val="dk1"/>
                          </a:solidFill>
                        </a:rPr>
                        <a:t>p &lt; 0.001</a:t>
                      </a:r>
                      <a:endParaRPr sz="1200"/>
                    </a:p>
                  </a:txBody>
                  <a:tcPr marT="91425" marB="91425" marR="91425" marL="91425"/>
                </a:tc>
                <a:tc>
                  <a:txBody>
                    <a:bodyPr/>
                    <a:lstStyle/>
                    <a:p>
                      <a:pPr indent="0" lvl="0" marL="0" rtl="0" algn="l">
                        <a:spcBef>
                          <a:spcPts val="0"/>
                        </a:spcBef>
                        <a:spcAft>
                          <a:spcPts val="0"/>
                        </a:spcAft>
                        <a:buNone/>
                      </a:pPr>
                      <a:r>
                        <a:rPr lang="en-US" sz="1200"/>
                        <a:t>0.3</a:t>
                      </a:r>
                      <a:r>
                        <a:rPr lang="en-US" sz="1200"/>
                        <a:t>%</a:t>
                      </a:r>
                      <a:endParaRPr sz="1200"/>
                    </a:p>
                  </a:txBody>
                  <a:tcPr marT="91425" marB="91425" marR="91425" marL="91425"/>
                </a:tc>
              </a:tr>
              <a:tr h="552250">
                <a:tc>
                  <a:txBody>
                    <a:bodyPr/>
                    <a:lstStyle/>
                    <a:p>
                      <a:pPr indent="0" lvl="0" marL="0" rtl="0" algn="l">
                        <a:spcBef>
                          <a:spcPts val="0"/>
                        </a:spcBef>
                        <a:spcAft>
                          <a:spcPts val="0"/>
                        </a:spcAft>
                        <a:buNone/>
                      </a:pPr>
                      <a:r>
                        <a:rPr lang="en-US" sz="1200">
                          <a:solidFill>
                            <a:schemeClr val="dk1"/>
                          </a:solidFill>
                        </a:rPr>
                        <a:t>Weather</a:t>
                      </a:r>
                      <a:endParaRPr sz="1200"/>
                    </a:p>
                  </a:txBody>
                  <a:tcPr marT="91425" marB="91425" marR="91425" marL="91425"/>
                </a:tc>
                <a:tc>
                  <a:txBody>
                    <a:bodyPr/>
                    <a:lstStyle/>
                    <a:p>
                      <a:pPr indent="0" lvl="0" marL="0" rtl="0" algn="l">
                        <a:spcBef>
                          <a:spcPts val="0"/>
                        </a:spcBef>
                        <a:spcAft>
                          <a:spcPts val="0"/>
                        </a:spcAft>
                        <a:buNone/>
                      </a:pPr>
                      <a:r>
                        <a:rPr lang="en-US" sz="1200"/>
                        <a:t>High</a:t>
                      </a:r>
                      <a:endParaRPr sz="1200"/>
                    </a:p>
                    <a:p>
                      <a:pPr indent="0" lvl="0" marL="0" rtl="0" algn="l">
                        <a:spcBef>
                          <a:spcPts val="0"/>
                        </a:spcBef>
                        <a:spcAft>
                          <a:spcPts val="0"/>
                        </a:spcAft>
                        <a:buClr>
                          <a:schemeClr val="dk1"/>
                        </a:buClr>
                        <a:buSzPts val="1100"/>
                        <a:buFont typeface="Arial"/>
                        <a:buNone/>
                      </a:pPr>
                      <a:r>
                        <a:rPr lang="en-US" sz="1200">
                          <a:solidFill>
                            <a:schemeClr val="dk1"/>
                          </a:solidFill>
                        </a:rPr>
                        <a:t>p &lt; 0.001</a:t>
                      </a:r>
                      <a:endParaRPr sz="1200"/>
                    </a:p>
                  </a:txBody>
                  <a:tcPr marT="91425" marB="91425" marR="91425" marL="91425"/>
                </a:tc>
                <a:tc>
                  <a:txBody>
                    <a:bodyPr/>
                    <a:lstStyle/>
                    <a:p>
                      <a:pPr indent="0" lvl="0" marL="0" rtl="0" algn="l">
                        <a:spcBef>
                          <a:spcPts val="0"/>
                        </a:spcBef>
                        <a:spcAft>
                          <a:spcPts val="0"/>
                        </a:spcAft>
                        <a:buNone/>
                      </a:pPr>
                      <a:r>
                        <a:rPr lang="en-US" sz="1200"/>
                        <a:t>0.2</a:t>
                      </a:r>
                      <a:r>
                        <a:rPr lang="en-US" sz="1200"/>
                        <a:t>%</a:t>
                      </a:r>
                      <a:endParaRPr sz="1200"/>
                    </a:p>
                  </a:txBody>
                  <a:tcPr marT="91425" marB="91425" marR="91425" marL="91425"/>
                </a:tc>
              </a:tr>
            </a:tbl>
          </a:graphicData>
        </a:graphic>
      </p:graphicFrame>
      <p:graphicFrame>
        <p:nvGraphicFramePr>
          <p:cNvPr id="929" name="Google Shape;929;g1446c3b2310_0_787"/>
          <p:cNvGraphicFramePr/>
          <p:nvPr/>
        </p:nvGraphicFramePr>
        <p:xfrm>
          <a:off x="416625" y="2113140"/>
          <a:ext cx="3000000" cy="3000000"/>
        </p:xfrm>
        <a:graphic>
          <a:graphicData uri="http://schemas.openxmlformats.org/drawingml/2006/table">
            <a:tbl>
              <a:tblPr>
                <a:noFill/>
                <a:tableStyleId>{F4A8E5D1-C31B-4C03-ACCC-94CF7EFFD2FA}</a:tableStyleId>
              </a:tblPr>
              <a:tblGrid>
                <a:gridCol w="1205425"/>
                <a:gridCol w="1220525"/>
                <a:gridCol w="1114625"/>
              </a:tblGrid>
              <a:tr h="1080250">
                <a:tc>
                  <a:txBody>
                    <a:bodyPr/>
                    <a:lstStyle/>
                    <a:p>
                      <a:pPr indent="0" lvl="0" marL="0" rtl="0" algn="l">
                        <a:spcBef>
                          <a:spcPts val="0"/>
                        </a:spcBef>
                        <a:spcAft>
                          <a:spcPts val="0"/>
                        </a:spcAft>
                        <a:buNone/>
                      </a:pPr>
                      <a:r>
                        <a:rPr b="1" lang="en-US" sz="1200">
                          <a:solidFill>
                            <a:srgbClr val="296EAA"/>
                          </a:solidFill>
                        </a:rPr>
                        <a:t>Variable</a:t>
                      </a:r>
                      <a:endParaRPr b="1" sz="1200">
                        <a:solidFill>
                          <a:srgbClr val="296EAA"/>
                        </a:solidFill>
                      </a:endParaRPr>
                    </a:p>
                  </a:txBody>
                  <a:tcPr marT="91425" marB="91425" marR="91425" marL="91425"/>
                </a:tc>
                <a:tc>
                  <a:txBody>
                    <a:bodyPr/>
                    <a:lstStyle/>
                    <a:p>
                      <a:pPr indent="0" lvl="0" marL="0" rtl="0" algn="l">
                        <a:spcBef>
                          <a:spcPts val="0"/>
                        </a:spcBef>
                        <a:spcAft>
                          <a:spcPts val="0"/>
                        </a:spcAft>
                        <a:buNone/>
                      </a:pPr>
                      <a:r>
                        <a:rPr b="1" lang="en-US" sz="1200">
                          <a:solidFill>
                            <a:srgbClr val="296EAA"/>
                          </a:solidFill>
                        </a:rPr>
                        <a:t>Significance*</a:t>
                      </a:r>
                      <a:endParaRPr b="1" sz="1200">
                        <a:solidFill>
                          <a:srgbClr val="296EAA"/>
                        </a:solidFill>
                      </a:endParaRPr>
                    </a:p>
                    <a:p>
                      <a:pPr indent="0" lvl="0" marL="0" rtl="0" algn="l">
                        <a:spcBef>
                          <a:spcPts val="0"/>
                        </a:spcBef>
                        <a:spcAft>
                          <a:spcPts val="0"/>
                        </a:spcAft>
                        <a:buNone/>
                      </a:pPr>
                      <a:r>
                        <a:t/>
                      </a:r>
                      <a:endParaRPr b="1" sz="1200">
                        <a:solidFill>
                          <a:srgbClr val="296EAA"/>
                        </a:solidFill>
                      </a:endParaRPr>
                    </a:p>
                  </a:txBody>
                  <a:tcPr marT="91425" marB="91425" marR="91425" marL="91425"/>
                </a:tc>
                <a:tc>
                  <a:txBody>
                    <a:bodyPr/>
                    <a:lstStyle/>
                    <a:p>
                      <a:pPr indent="0" lvl="0" marL="0" rtl="0" algn="l">
                        <a:spcBef>
                          <a:spcPts val="0"/>
                        </a:spcBef>
                        <a:spcAft>
                          <a:spcPts val="0"/>
                        </a:spcAft>
                        <a:buNone/>
                      </a:pPr>
                      <a:r>
                        <a:rPr b="1" lang="en-US" sz="1200">
                          <a:solidFill>
                            <a:srgbClr val="296EAA"/>
                          </a:solidFill>
                        </a:rPr>
                        <a:t>Variance in total cycles explained by variable**</a:t>
                      </a:r>
                      <a:endParaRPr b="1" sz="1200">
                        <a:solidFill>
                          <a:srgbClr val="296EAA"/>
                        </a:solidFill>
                      </a:endParaRPr>
                    </a:p>
                    <a:p>
                      <a:pPr indent="0" lvl="0" marL="0" rtl="0" algn="l">
                        <a:spcBef>
                          <a:spcPts val="0"/>
                        </a:spcBef>
                        <a:spcAft>
                          <a:spcPts val="0"/>
                        </a:spcAft>
                        <a:buNone/>
                      </a:pPr>
                      <a:r>
                        <a:t/>
                      </a:r>
                      <a:endParaRPr b="1" sz="1200">
                        <a:solidFill>
                          <a:srgbClr val="296EAA"/>
                        </a:solidFill>
                      </a:endParaRPr>
                    </a:p>
                  </a:txBody>
                  <a:tcPr marT="91425" marB="91425" marR="91425" marL="91425"/>
                </a:tc>
              </a:tr>
              <a:tr h="555000">
                <a:tc>
                  <a:txBody>
                    <a:bodyPr/>
                    <a:lstStyle/>
                    <a:p>
                      <a:pPr indent="0" lvl="0" marL="0" rtl="0" algn="l">
                        <a:spcBef>
                          <a:spcPts val="0"/>
                        </a:spcBef>
                        <a:spcAft>
                          <a:spcPts val="0"/>
                        </a:spcAft>
                        <a:buNone/>
                      </a:pPr>
                      <a:r>
                        <a:rPr b="1" lang="en-US" sz="1200"/>
                        <a:t>Number of private cycles</a:t>
                      </a:r>
                      <a:endParaRPr b="1" sz="1200"/>
                    </a:p>
                  </a:txBody>
                  <a:tcPr marT="91425" marB="91425" marR="91425" marL="91425"/>
                </a:tc>
                <a:tc>
                  <a:txBody>
                    <a:bodyPr/>
                    <a:lstStyle/>
                    <a:p>
                      <a:pPr indent="0" lvl="0" marL="0" rtl="0" algn="l">
                        <a:spcBef>
                          <a:spcPts val="0"/>
                        </a:spcBef>
                        <a:spcAft>
                          <a:spcPts val="0"/>
                        </a:spcAft>
                        <a:buNone/>
                      </a:pPr>
                      <a:r>
                        <a:rPr b="1" lang="en-US" sz="1200"/>
                        <a:t>High </a:t>
                      </a:r>
                      <a:endParaRPr b="1" sz="1200"/>
                    </a:p>
                    <a:p>
                      <a:pPr indent="0" lvl="0" marL="0" rtl="0" algn="l">
                        <a:spcBef>
                          <a:spcPts val="0"/>
                        </a:spcBef>
                        <a:spcAft>
                          <a:spcPts val="0"/>
                        </a:spcAft>
                        <a:buNone/>
                      </a:pPr>
                      <a:r>
                        <a:rPr b="1" lang="en-US" sz="1200"/>
                        <a:t>p &lt; 0.001</a:t>
                      </a:r>
                      <a:endParaRPr b="1" sz="1200"/>
                    </a:p>
                  </a:txBody>
                  <a:tcPr marT="91425" marB="91425" marR="91425" marL="91425"/>
                </a:tc>
                <a:tc>
                  <a:txBody>
                    <a:bodyPr/>
                    <a:lstStyle/>
                    <a:p>
                      <a:pPr indent="0" lvl="0" marL="0" rtl="0" algn="l">
                        <a:spcBef>
                          <a:spcPts val="0"/>
                        </a:spcBef>
                        <a:spcAft>
                          <a:spcPts val="0"/>
                        </a:spcAft>
                        <a:buNone/>
                      </a:pPr>
                      <a:r>
                        <a:rPr b="1" lang="en-US" sz="1200"/>
                        <a:t>99.3%</a:t>
                      </a:r>
                      <a:endParaRPr b="1" sz="1200"/>
                    </a:p>
                  </a:txBody>
                  <a:tcPr marT="91425" marB="91425" marR="91425" marL="91425"/>
                </a:tc>
              </a:tr>
              <a:tr h="555000">
                <a:tc>
                  <a:txBody>
                    <a:bodyPr/>
                    <a:lstStyle/>
                    <a:p>
                      <a:pPr indent="0" lvl="0" marL="0" rtl="0" algn="l">
                        <a:spcBef>
                          <a:spcPts val="0"/>
                        </a:spcBef>
                        <a:spcAft>
                          <a:spcPts val="0"/>
                        </a:spcAft>
                        <a:buNone/>
                      </a:pPr>
                      <a:r>
                        <a:rPr lang="en-US" sz="1200"/>
                        <a:t>Number of cycle hires</a:t>
                      </a:r>
                      <a:endParaRPr sz="1200"/>
                    </a:p>
                  </a:txBody>
                  <a:tcPr marT="91425" marB="91425" marR="91425" marL="91425"/>
                </a:tc>
                <a:tc>
                  <a:txBody>
                    <a:bodyPr/>
                    <a:lstStyle/>
                    <a:p>
                      <a:pPr indent="0" lvl="0" marL="0" rtl="0" algn="l">
                        <a:spcBef>
                          <a:spcPts val="0"/>
                        </a:spcBef>
                        <a:spcAft>
                          <a:spcPts val="0"/>
                        </a:spcAft>
                        <a:buNone/>
                      </a:pPr>
                      <a:r>
                        <a:rPr lang="en-US" sz="1200"/>
                        <a:t>High</a:t>
                      </a:r>
                      <a:endParaRPr sz="1200"/>
                    </a:p>
                    <a:p>
                      <a:pPr indent="0" lvl="0" marL="0" rtl="0" algn="l">
                        <a:spcBef>
                          <a:spcPts val="0"/>
                        </a:spcBef>
                        <a:spcAft>
                          <a:spcPts val="0"/>
                        </a:spcAft>
                        <a:buNone/>
                      </a:pPr>
                      <a:r>
                        <a:rPr lang="en-US" sz="1200"/>
                        <a:t>p &lt; 0.001</a:t>
                      </a:r>
                      <a:endParaRPr sz="1200"/>
                    </a:p>
                  </a:txBody>
                  <a:tcPr marT="91425" marB="91425" marR="91425" marL="91425"/>
                </a:tc>
                <a:tc>
                  <a:txBody>
                    <a:bodyPr/>
                    <a:lstStyle/>
                    <a:p>
                      <a:pPr indent="0" lvl="0" marL="0" rtl="0" algn="l">
                        <a:spcBef>
                          <a:spcPts val="0"/>
                        </a:spcBef>
                        <a:spcAft>
                          <a:spcPts val="0"/>
                        </a:spcAft>
                        <a:buNone/>
                      </a:pPr>
                      <a:r>
                        <a:rPr lang="en-US" sz="1200"/>
                        <a:t>57</a:t>
                      </a:r>
                      <a:r>
                        <a:rPr lang="en-US" sz="1200"/>
                        <a:t>.1%</a:t>
                      </a:r>
                      <a:endParaRPr sz="1200"/>
                    </a:p>
                  </a:txBody>
                  <a:tcPr marT="91425" marB="91425" marR="91425" marL="91425"/>
                </a:tc>
              </a:tr>
              <a:tr h="555000">
                <a:tc>
                  <a:txBody>
                    <a:bodyPr/>
                    <a:lstStyle/>
                    <a:p>
                      <a:pPr indent="0" lvl="0" marL="0" rtl="0" algn="l">
                        <a:spcBef>
                          <a:spcPts val="0"/>
                        </a:spcBef>
                        <a:spcAft>
                          <a:spcPts val="0"/>
                        </a:spcAft>
                        <a:buNone/>
                      </a:pPr>
                      <a:r>
                        <a:rPr lang="en-US" sz="1200"/>
                        <a:t>Time of day (Period)</a:t>
                      </a:r>
                      <a:endParaRPr sz="1200"/>
                    </a:p>
                  </a:txBody>
                  <a:tcPr marT="91425" marB="91425" marR="91425" marL="91425"/>
                </a:tc>
                <a:tc>
                  <a:txBody>
                    <a:bodyPr/>
                    <a:lstStyle/>
                    <a:p>
                      <a:pPr indent="0" lvl="0" marL="0" rtl="0" algn="l">
                        <a:spcBef>
                          <a:spcPts val="0"/>
                        </a:spcBef>
                        <a:spcAft>
                          <a:spcPts val="0"/>
                        </a:spcAft>
                        <a:buNone/>
                      </a:pPr>
                      <a:r>
                        <a:rPr lang="en-US" sz="1200"/>
                        <a:t>High</a:t>
                      </a:r>
                      <a:endParaRPr sz="1200"/>
                    </a:p>
                    <a:p>
                      <a:pPr indent="0" lvl="0" marL="0" rtl="0" algn="l">
                        <a:spcBef>
                          <a:spcPts val="0"/>
                        </a:spcBef>
                        <a:spcAft>
                          <a:spcPts val="0"/>
                        </a:spcAft>
                        <a:buClr>
                          <a:schemeClr val="dk1"/>
                        </a:buClr>
                        <a:buSzPts val="1100"/>
                        <a:buFont typeface="Arial"/>
                        <a:buNone/>
                      </a:pPr>
                      <a:r>
                        <a:rPr lang="en-US" sz="1200">
                          <a:solidFill>
                            <a:schemeClr val="dk1"/>
                          </a:solidFill>
                        </a:rPr>
                        <a:t>p &lt; 0.001</a:t>
                      </a:r>
                      <a:endParaRPr sz="1200"/>
                    </a:p>
                  </a:txBody>
                  <a:tcPr marT="91425" marB="91425" marR="91425" marL="91425"/>
                </a:tc>
                <a:tc>
                  <a:txBody>
                    <a:bodyPr/>
                    <a:lstStyle/>
                    <a:p>
                      <a:pPr indent="0" lvl="0" marL="0" rtl="0" algn="l">
                        <a:spcBef>
                          <a:spcPts val="0"/>
                        </a:spcBef>
                        <a:spcAft>
                          <a:spcPts val="0"/>
                        </a:spcAft>
                        <a:buNone/>
                      </a:pPr>
                      <a:r>
                        <a:rPr lang="en-US" sz="1200"/>
                        <a:t>11.6%</a:t>
                      </a:r>
                      <a:endParaRPr sz="1200"/>
                    </a:p>
                  </a:txBody>
                  <a:tcPr marT="91425" marB="91425" marR="91425" marL="91425"/>
                </a:tc>
              </a:tr>
              <a:tr h="540100">
                <a:tc>
                  <a:txBody>
                    <a:bodyPr/>
                    <a:lstStyle/>
                    <a:p>
                      <a:pPr indent="0" lvl="0" marL="0" rtl="0" algn="l">
                        <a:spcBef>
                          <a:spcPts val="0"/>
                        </a:spcBef>
                        <a:spcAft>
                          <a:spcPts val="0"/>
                        </a:spcAft>
                        <a:buNone/>
                      </a:pPr>
                      <a:r>
                        <a:rPr lang="en-US" sz="1200"/>
                        <a:t>Weather</a:t>
                      </a:r>
                      <a:endParaRPr sz="1200"/>
                    </a:p>
                  </a:txBody>
                  <a:tcPr marT="91425" marB="91425" marR="91425" marL="91425"/>
                </a:tc>
                <a:tc>
                  <a:txBody>
                    <a:bodyPr/>
                    <a:lstStyle/>
                    <a:p>
                      <a:pPr indent="0" lvl="0" marL="0" rtl="0" algn="l">
                        <a:spcBef>
                          <a:spcPts val="0"/>
                        </a:spcBef>
                        <a:spcAft>
                          <a:spcPts val="0"/>
                        </a:spcAft>
                        <a:buNone/>
                      </a:pPr>
                      <a:r>
                        <a:rPr lang="en-US" sz="1200"/>
                        <a:t>High</a:t>
                      </a:r>
                      <a:endParaRPr sz="1200"/>
                    </a:p>
                    <a:p>
                      <a:pPr indent="0" lvl="0" marL="0" rtl="0" algn="l">
                        <a:spcBef>
                          <a:spcPts val="0"/>
                        </a:spcBef>
                        <a:spcAft>
                          <a:spcPts val="0"/>
                        </a:spcAft>
                        <a:buClr>
                          <a:schemeClr val="dk1"/>
                        </a:buClr>
                        <a:buSzPts val="1100"/>
                        <a:buFont typeface="Arial"/>
                        <a:buNone/>
                      </a:pPr>
                      <a:r>
                        <a:rPr lang="en-US" sz="1200">
                          <a:solidFill>
                            <a:schemeClr val="dk1"/>
                          </a:solidFill>
                        </a:rPr>
                        <a:t>p &lt; 0.001</a:t>
                      </a:r>
                      <a:endParaRPr sz="1200"/>
                    </a:p>
                  </a:txBody>
                  <a:tcPr marT="91425" marB="91425" marR="91425" marL="91425"/>
                </a:tc>
                <a:tc>
                  <a:txBody>
                    <a:bodyPr/>
                    <a:lstStyle/>
                    <a:p>
                      <a:pPr indent="0" lvl="0" marL="0" rtl="0" algn="l">
                        <a:spcBef>
                          <a:spcPts val="0"/>
                        </a:spcBef>
                        <a:spcAft>
                          <a:spcPts val="0"/>
                        </a:spcAft>
                        <a:buNone/>
                      </a:pPr>
                      <a:r>
                        <a:rPr lang="en-US" sz="1200"/>
                        <a:t>0.3</a:t>
                      </a:r>
                      <a:r>
                        <a:rPr lang="en-US" sz="1200"/>
                        <a:t>%</a:t>
                      </a:r>
                      <a:endParaRPr sz="1200"/>
                    </a:p>
                  </a:txBody>
                  <a:tcPr marT="91425" marB="91425" marR="91425" marL="91425"/>
                </a:tc>
              </a:tr>
              <a:tr h="555000">
                <a:tc>
                  <a:txBody>
                    <a:bodyPr/>
                    <a:lstStyle/>
                    <a:p>
                      <a:pPr indent="0" lvl="0" marL="0" rtl="0" algn="l">
                        <a:spcBef>
                          <a:spcPts val="0"/>
                        </a:spcBef>
                        <a:spcAft>
                          <a:spcPts val="0"/>
                        </a:spcAft>
                        <a:buNone/>
                      </a:pPr>
                      <a:r>
                        <a:rPr lang="en-US" sz="1200"/>
                        <a:t>Time of year (Quarter)</a:t>
                      </a:r>
                      <a:endParaRPr sz="1200"/>
                    </a:p>
                  </a:txBody>
                  <a:tcPr marT="91425" marB="91425" marR="91425" marL="91425"/>
                </a:tc>
                <a:tc>
                  <a:txBody>
                    <a:bodyPr/>
                    <a:lstStyle/>
                    <a:p>
                      <a:pPr indent="0" lvl="0" marL="0" rtl="0" algn="l">
                        <a:spcBef>
                          <a:spcPts val="0"/>
                        </a:spcBef>
                        <a:spcAft>
                          <a:spcPts val="0"/>
                        </a:spcAft>
                        <a:buNone/>
                      </a:pPr>
                      <a:r>
                        <a:rPr lang="en-US" sz="1200"/>
                        <a:t>High</a:t>
                      </a:r>
                      <a:endParaRPr sz="1200"/>
                    </a:p>
                    <a:p>
                      <a:pPr indent="0" lvl="0" marL="0" rtl="0" algn="l">
                        <a:spcBef>
                          <a:spcPts val="0"/>
                        </a:spcBef>
                        <a:spcAft>
                          <a:spcPts val="0"/>
                        </a:spcAft>
                        <a:buClr>
                          <a:schemeClr val="dk1"/>
                        </a:buClr>
                        <a:buSzPts val="1100"/>
                        <a:buFont typeface="Arial"/>
                        <a:buNone/>
                      </a:pPr>
                      <a:r>
                        <a:rPr lang="en-US" sz="1200">
                          <a:solidFill>
                            <a:schemeClr val="dk1"/>
                          </a:solidFill>
                        </a:rPr>
                        <a:t>p &lt; 0.001</a:t>
                      </a:r>
                      <a:endParaRPr sz="1200"/>
                    </a:p>
                  </a:txBody>
                  <a:tcPr marT="91425" marB="91425" marR="91425" marL="91425"/>
                </a:tc>
                <a:tc>
                  <a:txBody>
                    <a:bodyPr/>
                    <a:lstStyle/>
                    <a:p>
                      <a:pPr indent="0" lvl="0" marL="0" rtl="0" algn="l">
                        <a:spcBef>
                          <a:spcPts val="0"/>
                        </a:spcBef>
                        <a:spcAft>
                          <a:spcPts val="0"/>
                        </a:spcAft>
                        <a:buNone/>
                      </a:pPr>
                      <a:r>
                        <a:rPr lang="en-US" sz="1200"/>
                        <a:t>0.2%</a:t>
                      </a:r>
                      <a:endParaRPr sz="1200"/>
                    </a:p>
                  </a:txBody>
                  <a:tcPr marT="91425" marB="91425" marR="91425" marL="91425"/>
                </a:tc>
              </a:tr>
            </a:tbl>
          </a:graphicData>
        </a:graphic>
      </p:graphicFrame>
      <p:graphicFrame>
        <p:nvGraphicFramePr>
          <p:cNvPr id="930" name="Google Shape;930;g1446c3b2310_0_787"/>
          <p:cNvGraphicFramePr/>
          <p:nvPr/>
        </p:nvGraphicFramePr>
        <p:xfrm>
          <a:off x="8170100" y="2113125"/>
          <a:ext cx="3000000" cy="3000000"/>
        </p:xfrm>
        <a:graphic>
          <a:graphicData uri="http://schemas.openxmlformats.org/drawingml/2006/table">
            <a:tbl>
              <a:tblPr>
                <a:noFill/>
                <a:tableStyleId>{F4A8E5D1-C31B-4C03-ACCC-94CF7EFFD2FA}</a:tableStyleId>
              </a:tblPr>
              <a:tblGrid>
                <a:gridCol w="1243225"/>
                <a:gridCol w="1243225"/>
                <a:gridCol w="1243225"/>
              </a:tblGrid>
              <a:tr h="1042800">
                <a:tc>
                  <a:txBody>
                    <a:bodyPr/>
                    <a:lstStyle/>
                    <a:p>
                      <a:pPr indent="0" lvl="0" marL="0" rtl="0" algn="l">
                        <a:spcBef>
                          <a:spcPts val="0"/>
                        </a:spcBef>
                        <a:spcAft>
                          <a:spcPts val="0"/>
                        </a:spcAft>
                        <a:buNone/>
                      </a:pPr>
                      <a:r>
                        <a:rPr b="1" lang="en-US" sz="1200">
                          <a:solidFill>
                            <a:srgbClr val="296EAA"/>
                          </a:solidFill>
                        </a:rPr>
                        <a:t>Variable</a:t>
                      </a:r>
                      <a:endParaRPr b="1" sz="1200">
                        <a:solidFill>
                          <a:srgbClr val="296EAA"/>
                        </a:solidFill>
                      </a:endParaRPr>
                    </a:p>
                  </a:txBody>
                  <a:tcPr marT="91425" marB="91425" marR="91425" marL="91425"/>
                </a:tc>
                <a:tc>
                  <a:txBody>
                    <a:bodyPr/>
                    <a:lstStyle/>
                    <a:p>
                      <a:pPr indent="0" lvl="0" marL="0" rtl="0" algn="l">
                        <a:spcBef>
                          <a:spcPts val="0"/>
                        </a:spcBef>
                        <a:spcAft>
                          <a:spcPts val="0"/>
                        </a:spcAft>
                        <a:buNone/>
                      </a:pPr>
                      <a:r>
                        <a:rPr b="1" lang="en-US" sz="1200">
                          <a:solidFill>
                            <a:srgbClr val="296EAA"/>
                          </a:solidFill>
                        </a:rPr>
                        <a:t>Significance*</a:t>
                      </a:r>
                      <a:endParaRPr b="1" sz="1200">
                        <a:solidFill>
                          <a:srgbClr val="296EAA"/>
                        </a:solidFill>
                      </a:endParaRPr>
                    </a:p>
                    <a:p>
                      <a:pPr indent="0" lvl="0" marL="0" rtl="0" algn="l">
                        <a:spcBef>
                          <a:spcPts val="0"/>
                        </a:spcBef>
                        <a:spcAft>
                          <a:spcPts val="0"/>
                        </a:spcAft>
                        <a:buNone/>
                      </a:pPr>
                      <a:r>
                        <a:t/>
                      </a:r>
                      <a:endParaRPr b="1" sz="1200">
                        <a:solidFill>
                          <a:srgbClr val="296EAA"/>
                        </a:solidFill>
                      </a:endParaRPr>
                    </a:p>
                  </a:txBody>
                  <a:tcPr marT="91425" marB="91425" marR="91425" marL="91425"/>
                </a:tc>
                <a:tc>
                  <a:txBody>
                    <a:bodyPr/>
                    <a:lstStyle/>
                    <a:p>
                      <a:pPr indent="0" lvl="0" marL="0" rtl="0" algn="l">
                        <a:spcBef>
                          <a:spcPts val="0"/>
                        </a:spcBef>
                        <a:spcAft>
                          <a:spcPts val="0"/>
                        </a:spcAft>
                        <a:buNone/>
                      </a:pPr>
                      <a:r>
                        <a:rPr b="1" lang="en-US" sz="1200">
                          <a:solidFill>
                            <a:srgbClr val="296EAA"/>
                          </a:solidFill>
                        </a:rPr>
                        <a:t>Variance in total cycles explained by variable**</a:t>
                      </a:r>
                      <a:endParaRPr b="1" sz="1200">
                        <a:solidFill>
                          <a:srgbClr val="296EAA"/>
                        </a:solidFill>
                      </a:endParaRPr>
                    </a:p>
                    <a:p>
                      <a:pPr indent="0" lvl="0" marL="0" rtl="0" algn="l">
                        <a:spcBef>
                          <a:spcPts val="0"/>
                        </a:spcBef>
                        <a:spcAft>
                          <a:spcPts val="0"/>
                        </a:spcAft>
                        <a:buNone/>
                      </a:pPr>
                      <a:r>
                        <a:t/>
                      </a:r>
                      <a:endParaRPr b="1" sz="1200">
                        <a:solidFill>
                          <a:srgbClr val="296EAA"/>
                        </a:solidFill>
                      </a:endParaRPr>
                    </a:p>
                  </a:txBody>
                  <a:tcPr marT="91425" marB="91425" marR="91425" marL="91425"/>
                </a:tc>
              </a:tr>
              <a:tr h="548600">
                <a:tc>
                  <a:txBody>
                    <a:bodyPr/>
                    <a:lstStyle/>
                    <a:p>
                      <a:pPr indent="0" lvl="0" marL="0" rtl="0" algn="l">
                        <a:spcBef>
                          <a:spcPts val="0"/>
                        </a:spcBef>
                        <a:spcAft>
                          <a:spcPts val="0"/>
                        </a:spcAft>
                        <a:buNone/>
                      </a:pPr>
                      <a:r>
                        <a:rPr b="1" lang="en-US" sz="1200"/>
                        <a:t>Number of male cyclists</a:t>
                      </a:r>
                      <a:endParaRPr b="1" sz="1200"/>
                    </a:p>
                  </a:txBody>
                  <a:tcPr marT="91425" marB="91425" marR="91425" marL="91425"/>
                </a:tc>
                <a:tc>
                  <a:txBody>
                    <a:bodyPr/>
                    <a:lstStyle/>
                    <a:p>
                      <a:pPr indent="0" lvl="0" marL="0" rtl="0" algn="l">
                        <a:spcBef>
                          <a:spcPts val="0"/>
                        </a:spcBef>
                        <a:spcAft>
                          <a:spcPts val="0"/>
                        </a:spcAft>
                        <a:buNone/>
                      </a:pPr>
                      <a:r>
                        <a:rPr b="1" lang="en-US" sz="1200"/>
                        <a:t>High </a:t>
                      </a:r>
                      <a:endParaRPr b="1" sz="1200"/>
                    </a:p>
                    <a:p>
                      <a:pPr indent="0" lvl="0" marL="0" rtl="0" algn="l">
                        <a:spcBef>
                          <a:spcPts val="0"/>
                        </a:spcBef>
                        <a:spcAft>
                          <a:spcPts val="0"/>
                        </a:spcAft>
                        <a:buNone/>
                      </a:pPr>
                      <a:r>
                        <a:rPr b="1" lang="en-US" sz="1200"/>
                        <a:t>p = 8.1 x 10</a:t>
                      </a:r>
                      <a:r>
                        <a:rPr b="1" baseline="30000" lang="en-US" sz="1200"/>
                        <a:t>6</a:t>
                      </a:r>
                      <a:endParaRPr b="1" baseline="30000" sz="1200"/>
                    </a:p>
                  </a:txBody>
                  <a:tcPr marT="91425" marB="91425" marR="91425" marL="91425"/>
                </a:tc>
                <a:tc>
                  <a:txBody>
                    <a:bodyPr/>
                    <a:lstStyle/>
                    <a:p>
                      <a:pPr indent="0" lvl="0" marL="0" rtl="0" algn="l">
                        <a:spcBef>
                          <a:spcPts val="0"/>
                        </a:spcBef>
                        <a:spcAft>
                          <a:spcPts val="0"/>
                        </a:spcAft>
                        <a:buNone/>
                      </a:pPr>
                      <a:r>
                        <a:rPr b="1" lang="en-US" sz="1200"/>
                        <a:t>95.6%</a:t>
                      </a:r>
                      <a:endParaRPr b="1" sz="1200"/>
                    </a:p>
                  </a:txBody>
                  <a:tcPr marT="91425" marB="91425" marR="91425" marL="91425"/>
                </a:tc>
              </a:tr>
              <a:tr h="548600">
                <a:tc>
                  <a:txBody>
                    <a:bodyPr/>
                    <a:lstStyle/>
                    <a:p>
                      <a:pPr indent="0" lvl="0" marL="0" rtl="0" algn="l">
                        <a:spcBef>
                          <a:spcPts val="0"/>
                        </a:spcBef>
                        <a:spcAft>
                          <a:spcPts val="0"/>
                        </a:spcAft>
                        <a:buNone/>
                      </a:pPr>
                      <a:r>
                        <a:rPr lang="en-US" sz="1200"/>
                        <a:t>Number of female cyclists</a:t>
                      </a:r>
                      <a:endParaRPr sz="1200"/>
                    </a:p>
                  </a:txBody>
                  <a:tcPr marT="91425" marB="91425" marR="91425" marL="91425"/>
                </a:tc>
                <a:tc>
                  <a:txBody>
                    <a:bodyPr/>
                    <a:lstStyle/>
                    <a:p>
                      <a:pPr indent="0" lvl="0" marL="0" rtl="0" algn="l">
                        <a:spcBef>
                          <a:spcPts val="0"/>
                        </a:spcBef>
                        <a:spcAft>
                          <a:spcPts val="0"/>
                        </a:spcAft>
                        <a:buNone/>
                      </a:pPr>
                      <a:r>
                        <a:rPr lang="en-US" sz="1200"/>
                        <a:t>High </a:t>
                      </a:r>
                      <a:endParaRPr sz="1200"/>
                    </a:p>
                    <a:p>
                      <a:pPr indent="0" lvl="0" marL="0" rtl="0" algn="l">
                        <a:spcBef>
                          <a:spcPts val="0"/>
                        </a:spcBef>
                        <a:spcAft>
                          <a:spcPts val="0"/>
                        </a:spcAft>
                        <a:buClr>
                          <a:schemeClr val="dk1"/>
                        </a:buClr>
                        <a:buSzPts val="1100"/>
                        <a:buFont typeface="Arial"/>
                        <a:buNone/>
                      </a:pPr>
                      <a:r>
                        <a:rPr lang="en-US" sz="1200">
                          <a:solidFill>
                            <a:schemeClr val="dk1"/>
                          </a:solidFill>
                        </a:rPr>
                        <a:t>p &lt; 0.001</a:t>
                      </a:r>
                      <a:endParaRPr sz="1200"/>
                    </a:p>
                  </a:txBody>
                  <a:tcPr marT="91425" marB="91425" marR="91425" marL="91425"/>
                </a:tc>
                <a:tc>
                  <a:txBody>
                    <a:bodyPr/>
                    <a:lstStyle/>
                    <a:p>
                      <a:pPr indent="0" lvl="0" marL="0" rtl="0" algn="l">
                        <a:spcBef>
                          <a:spcPts val="0"/>
                        </a:spcBef>
                        <a:spcAft>
                          <a:spcPts val="0"/>
                        </a:spcAft>
                        <a:buNone/>
                      </a:pPr>
                      <a:r>
                        <a:rPr lang="en-US" sz="1200"/>
                        <a:t>45.7%</a:t>
                      </a:r>
                      <a:endParaRPr sz="1200"/>
                    </a:p>
                  </a:txBody>
                  <a:tcPr marT="91425" marB="91425" marR="91425" marL="91425"/>
                </a:tc>
              </a:tr>
              <a:tr h="548600">
                <a:tc>
                  <a:txBody>
                    <a:bodyPr/>
                    <a:lstStyle/>
                    <a:p>
                      <a:pPr indent="0" lvl="0" marL="0" rtl="0" algn="l">
                        <a:spcBef>
                          <a:spcPts val="0"/>
                        </a:spcBef>
                        <a:spcAft>
                          <a:spcPts val="0"/>
                        </a:spcAft>
                        <a:buNone/>
                      </a:pPr>
                      <a:r>
                        <a:rPr lang="en-US" sz="1200"/>
                        <a:t>Time of day (Period)</a:t>
                      </a:r>
                      <a:endParaRPr sz="1200"/>
                    </a:p>
                  </a:txBody>
                  <a:tcPr marT="91425" marB="91425" marR="91425" marL="91425"/>
                </a:tc>
                <a:tc>
                  <a:txBody>
                    <a:bodyPr/>
                    <a:lstStyle/>
                    <a:p>
                      <a:pPr indent="0" lvl="0" marL="0" rtl="0" algn="l">
                        <a:spcBef>
                          <a:spcPts val="0"/>
                        </a:spcBef>
                        <a:spcAft>
                          <a:spcPts val="0"/>
                        </a:spcAft>
                        <a:buNone/>
                      </a:pPr>
                      <a:r>
                        <a:rPr lang="en-US" sz="1200"/>
                        <a:t>High</a:t>
                      </a:r>
                      <a:endParaRPr sz="1200"/>
                    </a:p>
                    <a:p>
                      <a:pPr indent="0" lvl="0" marL="0" rtl="0" algn="l">
                        <a:spcBef>
                          <a:spcPts val="0"/>
                        </a:spcBef>
                        <a:spcAft>
                          <a:spcPts val="0"/>
                        </a:spcAft>
                        <a:buClr>
                          <a:schemeClr val="dk1"/>
                        </a:buClr>
                        <a:buSzPts val="1100"/>
                        <a:buFont typeface="Arial"/>
                        <a:buNone/>
                      </a:pPr>
                      <a:r>
                        <a:rPr lang="en-US" sz="1200">
                          <a:solidFill>
                            <a:schemeClr val="dk1"/>
                          </a:solidFill>
                        </a:rPr>
                        <a:t>p &lt; 0.001</a:t>
                      </a:r>
                      <a:endParaRPr sz="1200"/>
                    </a:p>
                  </a:txBody>
                  <a:tcPr marT="91425" marB="91425" marR="91425" marL="91425"/>
                </a:tc>
                <a:tc>
                  <a:txBody>
                    <a:bodyPr/>
                    <a:lstStyle/>
                    <a:p>
                      <a:pPr indent="0" lvl="0" marL="0" rtl="0" algn="l">
                        <a:spcBef>
                          <a:spcPts val="0"/>
                        </a:spcBef>
                        <a:spcAft>
                          <a:spcPts val="0"/>
                        </a:spcAft>
                        <a:buNone/>
                      </a:pPr>
                      <a:r>
                        <a:rPr lang="en-US" sz="1200"/>
                        <a:t>3.3%</a:t>
                      </a:r>
                      <a:endParaRPr sz="1200"/>
                    </a:p>
                  </a:txBody>
                  <a:tcPr marT="91425" marB="91425" marR="91425" marL="91425"/>
                </a:tc>
              </a:tr>
              <a:tr h="548600">
                <a:tc>
                  <a:txBody>
                    <a:bodyPr/>
                    <a:lstStyle/>
                    <a:p>
                      <a:pPr indent="0" lvl="0" marL="0" rtl="0" algn="l">
                        <a:spcBef>
                          <a:spcPts val="0"/>
                        </a:spcBef>
                        <a:spcAft>
                          <a:spcPts val="0"/>
                        </a:spcAft>
                        <a:buNone/>
                      </a:pPr>
                      <a:r>
                        <a:rPr lang="en-US" sz="1200"/>
                        <a:t>Time of year (Quarter)</a:t>
                      </a:r>
                      <a:endParaRPr sz="1200"/>
                    </a:p>
                  </a:txBody>
                  <a:tcPr marT="91425" marB="91425" marR="91425" marL="91425"/>
                </a:tc>
                <a:tc>
                  <a:txBody>
                    <a:bodyPr/>
                    <a:lstStyle/>
                    <a:p>
                      <a:pPr indent="0" lvl="0" marL="0" rtl="0" algn="l">
                        <a:spcBef>
                          <a:spcPts val="0"/>
                        </a:spcBef>
                        <a:spcAft>
                          <a:spcPts val="0"/>
                        </a:spcAft>
                        <a:buNone/>
                      </a:pPr>
                      <a:r>
                        <a:rPr lang="en-US" sz="1200"/>
                        <a:t>High</a:t>
                      </a:r>
                      <a:endParaRPr sz="1200"/>
                    </a:p>
                    <a:p>
                      <a:pPr indent="0" lvl="0" marL="0" rtl="0" algn="l">
                        <a:spcBef>
                          <a:spcPts val="0"/>
                        </a:spcBef>
                        <a:spcAft>
                          <a:spcPts val="0"/>
                        </a:spcAft>
                        <a:buClr>
                          <a:schemeClr val="dk1"/>
                        </a:buClr>
                        <a:buSzPts val="1100"/>
                        <a:buFont typeface="Arial"/>
                        <a:buNone/>
                      </a:pPr>
                      <a:r>
                        <a:rPr lang="en-US" sz="1200">
                          <a:solidFill>
                            <a:schemeClr val="dk1"/>
                          </a:solidFill>
                        </a:rPr>
                        <a:t>p &lt; 0.001</a:t>
                      </a:r>
                      <a:endParaRPr sz="1200"/>
                    </a:p>
                  </a:txBody>
                  <a:tcPr marT="91425" marB="91425" marR="91425" marL="91425"/>
                </a:tc>
                <a:tc>
                  <a:txBody>
                    <a:bodyPr/>
                    <a:lstStyle/>
                    <a:p>
                      <a:pPr indent="0" lvl="0" marL="0" rtl="0" algn="l">
                        <a:spcBef>
                          <a:spcPts val="0"/>
                        </a:spcBef>
                        <a:spcAft>
                          <a:spcPts val="0"/>
                        </a:spcAft>
                        <a:buNone/>
                      </a:pPr>
                      <a:r>
                        <a:rPr lang="en-US" sz="1200"/>
                        <a:t>1.1%</a:t>
                      </a:r>
                      <a:endParaRPr sz="1200"/>
                    </a:p>
                  </a:txBody>
                  <a:tcPr marT="91425" marB="91425" marR="91425" marL="91425"/>
                </a:tc>
              </a:tr>
              <a:tr h="459675">
                <a:tc>
                  <a:txBody>
                    <a:bodyPr/>
                    <a:lstStyle/>
                    <a:p>
                      <a:pPr indent="0" lvl="0" marL="0" rtl="0" algn="l">
                        <a:spcBef>
                          <a:spcPts val="0"/>
                        </a:spcBef>
                        <a:spcAft>
                          <a:spcPts val="0"/>
                        </a:spcAft>
                        <a:buNone/>
                      </a:pPr>
                      <a:r>
                        <a:rPr lang="en-US" sz="1200"/>
                        <a:t>Weather</a:t>
                      </a:r>
                      <a:endParaRPr sz="1200"/>
                    </a:p>
                  </a:txBody>
                  <a:tcPr marT="91425" marB="91425" marR="91425" marL="91425"/>
                </a:tc>
                <a:tc>
                  <a:txBody>
                    <a:bodyPr/>
                    <a:lstStyle/>
                    <a:p>
                      <a:pPr indent="0" lvl="0" marL="0" rtl="0" algn="l">
                        <a:spcBef>
                          <a:spcPts val="0"/>
                        </a:spcBef>
                        <a:spcAft>
                          <a:spcPts val="0"/>
                        </a:spcAft>
                        <a:buNone/>
                      </a:pPr>
                      <a:r>
                        <a:rPr lang="en-US" sz="1200"/>
                        <a:t>High</a:t>
                      </a:r>
                      <a:endParaRPr sz="1200"/>
                    </a:p>
                    <a:p>
                      <a:pPr indent="0" lvl="0" marL="0" rtl="0" algn="l">
                        <a:spcBef>
                          <a:spcPts val="0"/>
                        </a:spcBef>
                        <a:spcAft>
                          <a:spcPts val="0"/>
                        </a:spcAft>
                        <a:buClr>
                          <a:schemeClr val="dk1"/>
                        </a:buClr>
                        <a:buSzPts val="1100"/>
                        <a:buFont typeface="Arial"/>
                        <a:buNone/>
                      </a:pPr>
                      <a:r>
                        <a:rPr lang="en-US" sz="1200">
                          <a:solidFill>
                            <a:schemeClr val="dk1"/>
                          </a:solidFill>
                        </a:rPr>
                        <a:t>p &lt; 0.001</a:t>
                      </a:r>
                      <a:endParaRPr sz="1200"/>
                    </a:p>
                  </a:txBody>
                  <a:tcPr marT="91425" marB="91425" marR="91425" marL="91425"/>
                </a:tc>
                <a:tc>
                  <a:txBody>
                    <a:bodyPr/>
                    <a:lstStyle/>
                    <a:p>
                      <a:pPr indent="0" lvl="0" marL="0" rtl="0" algn="l">
                        <a:spcBef>
                          <a:spcPts val="0"/>
                        </a:spcBef>
                        <a:spcAft>
                          <a:spcPts val="0"/>
                        </a:spcAft>
                        <a:buNone/>
                      </a:pPr>
                      <a:r>
                        <a:rPr lang="en-US" sz="1200"/>
                        <a:t>0.2%</a:t>
                      </a:r>
                      <a:endParaRPr sz="1200"/>
                    </a:p>
                  </a:txBody>
                  <a:tcPr marT="91425" marB="91425" marR="91425" marL="91425"/>
                </a:tc>
              </a:tr>
            </a:tbl>
          </a:graphicData>
        </a:graphic>
      </p:graphicFrame>
      <p:sp>
        <p:nvSpPr>
          <p:cNvPr id="931" name="Google Shape;931;g1446c3b2310_0_787"/>
          <p:cNvSpPr txBox="1"/>
          <p:nvPr/>
        </p:nvSpPr>
        <p:spPr>
          <a:xfrm>
            <a:off x="308750" y="5946400"/>
            <a:ext cx="1130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*Measured by calculating the P-value. The closer the P-value is to 0, the greater the significance. Generally, values under 0.05 are considered significant.</a:t>
            </a:r>
            <a:endParaRPr>
              <a:latin typeface="Calibri"/>
              <a:ea typeface="Calibri"/>
              <a:cs typeface="Calibri"/>
              <a:sym typeface="Calibri"/>
            </a:endParaRPr>
          </a:p>
        </p:txBody>
      </p:sp>
      <p:sp>
        <p:nvSpPr>
          <p:cNvPr id="932" name="Google Shape;932;g1446c3b2310_0_787"/>
          <p:cNvSpPr txBox="1"/>
          <p:nvPr/>
        </p:nvSpPr>
        <p:spPr>
          <a:xfrm>
            <a:off x="308750" y="6168175"/>
            <a:ext cx="1130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**Measured by calculating the adjusted R-squared value. </a:t>
            </a:r>
            <a:endParaRPr>
              <a:latin typeface="Calibri"/>
              <a:ea typeface="Calibri"/>
              <a:cs typeface="Calibri"/>
              <a:sym typeface="Calibri"/>
            </a:endParaRPr>
          </a:p>
        </p:txBody>
      </p:sp>
      <p:sp>
        <p:nvSpPr>
          <p:cNvPr id="933" name="Google Shape;933;g1446c3b2310_0_787"/>
          <p:cNvSpPr txBox="1"/>
          <p:nvPr/>
        </p:nvSpPr>
        <p:spPr>
          <a:xfrm>
            <a:off x="1497525" y="1690825"/>
            <a:ext cx="16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1C4587"/>
                </a:solidFill>
                <a:latin typeface="Calibri"/>
                <a:ea typeface="Calibri"/>
                <a:cs typeface="Calibri"/>
                <a:sym typeface="Calibri"/>
              </a:rPr>
              <a:t>Central London</a:t>
            </a:r>
            <a:endParaRPr b="1">
              <a:solidFill>
                <a:srgbClr val="1C4587"/>
              </a:solidFill>
              <a:latin typeface="Calibri"/>
              <a:ea typeface="Calibri"/>
              <a:cs typeface="Calibri"/>
              <a:sym typeface="Calibri"/>
            </a:endParaRPr>
          </a:p>
        </p:txBody>
      </p:sp>
      <p:sp>
        <p:nvSpPr>
          <p:cNvPr id="934" name="Google Shape;934;g1446c3b2310_0_787"/>
          <p:cNvSpPr txBox="1"/>
          <p:nvPr/>
        </p:nvSpPr>
        <p:spPr>
          <a:xfrm>
            <a:off x="5381188" y="1698375"/>
            <a:ext cx="16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73763"/>
                </a:solidFill>
                <a:latin typeface="Calibri"/>
                <a:ea typeface="Calibri"/>
                <a:cs typeface="Calibri"/>
                <a:sym typeface="Calibri"/>
              </a:rPr>
              <a:t>Inner London</a:t>
            </a:r>
            <a:endParaRPr b="1">
              <a:solidFill>
                <a:srgbClr val="073763"/>
              </a:solidFill>
              <a:latin typeface="Calibri"/>
              <a:ea typeface="Calibri"/>
              <a:cs typeface="Calibri"/>
              <a:sym typeface="Calibri"/>
            </a:endParaRPr>
          </a:p>
        </p:txBody>
      </p:sp>
      <p:sp>
        <p:nvSpPr>
          <p:cNvPr id="935" name="Google Shape;935;g1446c3b2310_0_787"/>
          <p:cNvSpPr txBox="1"/>
          <p:nvPr/>
        </p:nvSpPr>
        <p:spPr>
          <a:xfrm>
            <a:off x="9184075" y="1698375"/>
            <a:ext cx="16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73763"/>
                </a:solidFill>
                <a:latin typeface="Calibri"/>
                <a:ea typeface="Calibri"/>
                <a:cs typeface="Calibri"/>
                <a:sym typeface="Calibri"/>
              </a:rPr>
              <a:t>Outer London</a:t>
            </a:r>
            <a:endParaRPr b="1">
              <a:solidFill>
                <a:srgbClr val="073763"/>
              </a:solidFill>
              <a:latin typeface="Calibri"/>
              <a:ea typeface="Calibri"/>
              <a:cs typeface="Calibri"/>
              <a:sym typeface="Calibri"/>
            </a:endParaRPr>
          </a:p>
        </p:txBody>
      </p:sp>
      <p:sp>
        <p:nvSpPr>
          <p:cNvPr id="936" name="Google Shape;936;g1446c3b2310_0_787"/>
          <p:cNvSpPr/>
          <p:nvPr/>
        </p:nvSpPr>
        <p:spPr>
          <a:xfrm>
            <a:off x="0" y="6492875"/>
            <a:ext cx="12192000" cy="365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g1457179eb85_0_140"/>
          <p:cNvSpPr txBox="1"/>
          <p:nvPr>
            <p:ph type="title"/>
          </p:nvPr>
        </p:nvSpPr>
        <p:spPr>
          <a:xfrm>
            <a:off x="838200" y="365125"/>
            <a:ext cx="10515600" cy="132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Avenir"/>
              <a:buNone/>
            </a:pPr>
            <a:r>
              <a:rPr lang="en-US" sz="3600"/>
              <a:t>90% of cyclists use private cycles while only 10% hire public cycles</a:t>
            </a:r>
            <a:endParaRPr sz="3600"/>
          </a:p>
        </p:txBody>
      </p:sp>
      <p:sp>
        <p:nvSpPr>
          <p:cNvPr id="942" name="Google Shape;942;g1457179eb85_0_140"/>
          <p:cNvSpPr/>
          <p:nvPr/>
        </p:nvSpPr>
        <p:spPr>
          <a:xfrm>
            <a:off x="0" y="6400800"/>
            <a:ext cx="12192000" cy="457200"/>
          </a:xfrm>
          <a:prstGeom prst="rect">
            <a:avLst/>
          </a:prstGeom>
          <a:solidFill>
            <a:srgbClr val="FF6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943" name="Google Shape;943;g1457179eb85_0_140"/>
          <p:cNvPicPr preferRelativeResize="0"/>
          <p:nvPr/>
        </p:nvPicPr>
        <p:blipFill rotWithShape="1">
          <a:blip r:embed="rId3">
            <a:alphaModFix/>
          </a:blip>
          <a:srcRect b="0" l="0" r="0" t="0"/>
          <a:stretch/>
        </p:blipFill>
        <p:spPr>
          <a:xfrm>
            <a:off x="854038" y="2258375"/>
            <a:ext cx="10483925" cy="3464975"/>
          </a:xfrm>
          <a:prstGeom prst="rect">
            <a:avLst/>
          </a:prstGeom>
          <a:noFill/>
          <a:ln>
            <a:noFill/>
          </a:ln>
        </p:spPr>
      </p:pic>
      <p:sp>
        <p:nvSpPr>
          <p:cNvPr id="944" name="Google Shape;944;g1457179eb85_0_140"/>
          <p:cNvSpPr txBox="1"/>
          <p:nvPr/>
        </p:nvSpPr>
        <p:spPr>
          <a:xfrm>
            <a:off x="3048000" y="3244334"/>
            <a:ext cx="6096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chemeClr val="dk1"/>
                </a:solidFill>
                <a:latin typeface="Avenir"/>
                <a:ea typeface="Avenir"/>
                <a:cs typeface="Avenir"/>
                <a:sym typeface="Avenir"/>
              </a:rPr>
              <a:t> </a:t>
            </a:r>
            <a:endParaRPr sz="1800">
              <a:solidFill>
                <a:schemeClr val="dk1"/>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A picture containing map&#10;&#10;Description automatically generated" id="175" name="Google Shape;175;p6"/>
          <p:cNvPicPr preferRelativeResize="0"/>
          <p:nvPr>
            <p:ph idx="1" type="body"/>
          </p:nvPr>
        </p:nvPicPr>
        <p:blipFill rotWithShape="1">
          <a:blip r:embed="rId3">
            <a:alphaModFix/>
          </a:blip>
          <a:srcRect b="0" l="0" r="0" t="0"/>
          <a:stretch/>
        </p:blipFill>
        <p:spPr>
          <a:xfrm>
            <a:off x="0" y="1"/>
            <a:ext cx="12192000" cy="6858000"/>
          </a:xfrm>
          <a:prstGeom prst="rect">
            <a:avLst/>
          </a:prstGeom>
          <a:noFill/>
          <a:ln>
            <a:noFill/>
          </a:ln>
        </p:spPr>
      </p:pic>
      <p:sp>
        <p:nvSpPr>
          <p:cNvPr id="176" name="Google Shape;176;p6"/>
          <p:cNvSpPr/>
          <p:nvPr/>
        </p:nvSpPr>
        <p:spPr>
          <a:xfrm>
            <a:off x="0" y="6492875"/>
            <a:ext cx="12192000" cy="36512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p6"/>
          <p:cNvSpPr txBox="1"/>
          <p:nvPr/>
        </p:nvSpPr>
        <p:spPr>
          <a:xfrm>
            <a:off x="0" y="2784773"/>
            <a:ext cx="8399721" cy="923330"/>
          </a:xfrm>
          <a:prstGeom prst="rect">
            <a:avLst/>
          </a:prstGeom>
          <a:solidFill>
            <a:srgbClr val="D8D8D8">
              <a:alpha val="73725"/>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Project Development Process</a:t>
            </a:r>
            <a:br>
              <a:rPr b="0" lang="en-US" sz="1800">
                <a:solidFill>
                  <a:schemeClr val="dk1"/>
                </a:solidFill>
                <a:latin typeface="Calibri"/>
                <a:ea typeface="Calibri"/>
                <a:cs typeface="Calibri"/>
                <a:sym typeface="Calibri"/>
              </a:rPr>
            </a:br>
            <a:endParaRPr b="0" sz="18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g1458824cd9a_1_8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600"/>
              <a:t>Male and Female cyclist can be used to predict future total cycles</a:t>
            </a:r>
            <a:endParaRPr sz="3600"/>
          </a:p>
        </p:txBody>
      </p:sp>
      <p:pic>
        <p:nvPicPr>
          <p:cNvPr id="950" name="Google Shape;950;g1458824cd9a_1_80"/>
          <p:cNvPicPr preferRelativeResize="0"/>
          <p:nvPr/>
        </p:nvPicPr>
        <p:blipFill rotWithShape="1">
          <a:blip r:embed="rId3">
            <a:alphaModFix/>
          </a:blip>
          <a:srcRect b="0" l="0" r="63814" t="0"/>
          <a:stretch/>
        </p:blipFill>
        <p:spPr>
          <a:xfrm>
            <a:off x="376000" y="1836913"/>
            <a:ext cx="4301575" cy="1381375"/>
          </a:xfrm>
          <a:prstGeom prst="rect">
            <a:avLst/>
          </a:prstGeom>
          <a:noFill/>
          <a:ln>
            <a:noFill/>
          </a:ln>
        </p:spPr>
      </p:pic>
      <p:pic>
        <p:nvPicPr>
          <p:cNvPr id="951" name="Google Shape;951;g1458824cd9a_1_80"/>
          <p:cNvPicPr preferRelativeResize="0"/>
          <p:nvPr/>
        </p:nvPicPr>
        <p:blipFill>
          <a:blip r:embed="rId4">
            <a:alphaModFix/>
          </a:blip>
          <a:stretch>
            <a:fillRect/>
          </a:stretch>
        </p:blipFill>
        <p:spPr>
          <a:xfrm>
            <a:off x="375200" y="3328275"/>
            <a:ext cx="4303185" cy="2932200"/>
          </a:xfrm>
          <a:prstGeom prst="rect">
            <a:avLst/>
          </a:prstGeom>
          <a:noFill/>
          <a:ln>
            <a:noFill/>
          </a:ln>
        </p:spPr>
      </p:pic>
      <p:pic>
        <p:nvPicPr>
          <p:cNvPr id="952" name="Google Shape;952;g1458824cd9a_1_80"/>
          <p:cNvPicPr preferRelativeResize="0"/>
          <p:nvPr/>
        </p:nvPicPr>
        <p:blipFill>
          <a:blip r:embed="rId5">
            <a:alphaModFix/>
          </a:blip>
          <a:stretch>
            <a:fillRect/>
          </a:stretch>
        </p:blipFill>
        <p:spPr>
          <a:xfrm>
            <a:off x="6212434" y="1843250"/>
            <a:ext cx="4894366" cy="1381375"/>
          </a:xfrm>
          <a:prstGeom prst="rect">
            <a:avLst/>
          </a:prstGeom>
          <a:noFill/>
          <a:ln>
            <a:noFill/>
          </a:ln>
        </p:spPr>
      </p:pic>
      <p:pic>
        <p:nvPicPr>
          <p:cNvPr id="953" name="Google Shape;953;g1458824cd9a_1_80"/>
          <p:cNvPicPr preferRelativeResize="0"/>
          <p:nvPr/>
        </p:nvPicPr>
        <p:blipFill>
          <a:blip r:embed="rId6">
            <a:alphaModFix/>
          </a:blip>
          <a:stretch>
            <a:fillRect/>
          </a:stretch>
        </p:blipFill>
        <p:spPr>
          <a:xfrm>
            <a:off x="6584425" y="3377050"/>
            <a:ext cx="4391701" cy="2860000"/>
          </a:xfrm>
          <a:prstGeom prst="rect">
            <a:avLst/>
          </a:prstGeom>
          <a:noFill/>
          <a:ln>
            <a:noFill/>
          </a:ln>
        </p:spPr>
      </p:pic>
      <p:sp>
        <p:nvSpPr>
          <p:cNvPr id="954" name="Google Shape;954;g1458824cd9a_1_80"/>
          <p:cNvSpPr/>
          <p:nvPr/>
        </p:nvSpPr>
        <p:spPr>
          <a:xfrm>
            <a:off x="0" y="6492875"/>
            <a:ext cx="12192000" cy="3651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g1446c3b2310_0_75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600"/>
              <a:t>Top words appearing in tweets about london uk cycling</a:t>
            </a:r>
            <a:endParaRPr sz="3600"/>
          </a:p>
        </p:txBody>
      </p:sp>
      <p:sp>
        <p:nvSpPr>
          <p:cNvPr id="960" name="Google Shape;960;g1446c3b2310_0_752"/>
          <p:cNvSpPr/>
          <p:nvPr/>
        </p:nvSpPr>
        <p:spPr>
          <a:xfrm>
            <a:off x="0" y="6492875"/>
            <a:ext cx="12192000" cy="3651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61" name="Google Shape;961;g1446c3b2310_0_752"/>
          <p:cNvPicPr preferRelativeResize="0"/>
          <p:nvPr/>
        </p:nvPicPr>
        <p:blipFill>
          <a:blip r:embed="rId3">
            <a:alphaModFix/>
          </a:blip>
          <a:stretch>
            <a:fillRect/>
          </a:stretch>
        </p:blipFill>
        <p:spPr>
          <a:xfrm>
            <a:off x="1967575" y="1843225"/>
            <a:ext cx="7562850" cy="4257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g1446c3b2310_0_736"/>
          <p:cNvSpPr txBox="1"/>
          <p:nvPr>
            <p:ph type="title"/>
          </p:nvPr>
        </p:nvSpPr>
        <p:spPr>
          <a:xfrm>
            <a:off x="838200" y="1312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Top 20 positive Tweets</a:t>
            </a:r>
            <a:endParaRPr/>
          </a:p>
        </p:txBody>
      </p:sp>
      <p:sp>
        <p:nvSpPr>
          <p:cNvPr id="967" name="Google Shape;967;g1446c3b2310_0_736"/>
          <p:cNvSpPr/>
          <p:nvPr/>
        </p:nvSpPr>
        <p:spPr>
          <a:xfrm>
            <a:off x="0" y="6492875"/>
            <a:ext cx="12192000" cy="3651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68" name="Google Shape;968;g1446c3b2310_0_736"/>
          <p:cNvPicPr preferRelativeResize="0"/>
          <p:nvPr/>
        </p:nvPicPr>
        <p:blipFill>
          <a:blip r:embed="rId3">
            <a:alphaModFix/>
          </a:blip>
          <a:stretch>
            <a:fillRect/>
          </a:stretch>
        </p:blipFill>
        <p:spPr>
          <a:xfrm>
            <a:off x="2083975" y="1127050"/>
            <a:ext cx="7751150" cy="519932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g1446c3b2310_0_742"/>
          <p:cNvSpPr txBox="1"/>
          <p:nvPr>
            <p:ph type="title"/>
          </p:nvPr>
        </p:nvSpPr>
        <p:spPr>
          <a:xfrm>
            <a:off x="838200" y="1312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Top 20 negative Tweets</a:t>
            </a:r>
            <a:endParaRPr/>
          </a:p>
        </p:txBody>
      </p:sp>
      <p:sp>
        <p:nvSpPr>
          <p:cNvPr id="974" name="Google Shape;974;g1446c3b2310_0_742"/>
          <p:cNvSpPr/>
          <p:nvPr/>
        </p:nvSpPr>
        <p:spPr>
          <a:xfrm>
            <a:off x="0" y="6492875"/>
            <a:ext cx="12192000" cy="3651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75" name="Google Shape;975;g1446c3b2310_0_742"/>
          <p:cNvPicPr preferRelativeResize="0"/>
          <p:nvPr/>
        </p:nvPicPr>
        <p:blipFill>
          <a:blip r:embed="rId3">
            <a:alphaModFix/>
          </a:blip>
          <a:stretch>
            <a:fillRect/>
          </a:stretch>
        </p:blipFill>
        <p:spPr>
          <a:xfrm>
            <a:off x="2285250" y="1063425"/>
            <a:ext cx="7156449" cy="5358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143db9809b7_0_137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Development</a:t>
            </a:r>
            <a:endParaRPr/>
          </a:p>
        </p:txBody>
      </p:sp>
      <p:sp>
        <p:nvSpPr>
          <p:cNvPr id="183" name="Google Shape;183;g143db9809b7_0_1371"/>
          <p:cNvSpPr/>
          <p:nvPr/>
        </p:nvSpPr>
        <p:spPr>
          <a:xfrm>
            <a:off x="0" y="6492875"/>
            <a:ext cx="12192000" cy="365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84" name="Google Shape;184;g143db9809b7_0_1371"/>
          <p:cNvPicPr preferRelativeResize="0"/>
          <p:nvPr/>
        </p:nvPicPr>
        <p:blipFill>
          <a:blip r:embed="rId3">
            <a:alphaModFix/>
          </a:blip>
          <a:stretch>
            <a:fillRect/>
          </a:stretch>
        </p:blipFill>
        <p:spPr>
          <a:xfrm>
            <a:off x="701900" y="1690825"/>
            <a:ext cx="10788199" cy="44972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43db9809b7_0_1965"/>
          <p:cNvSpPr txBox="1"/>
          <p:nvPr>
            <p:ph type="title"/>
          </p:nvPr>
        </p:nvSpPr>
        <p:spPr>
          <a:xfrm>
            <a:off x="838200" y="23750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Analysis Process</a:t>
            </a:r>
            <a:endParaRPr/>
          </a:p>
        </p:txBody>
      </p:sp>
      <p:sp>
        <p:nvSpPr>
          <p:cNvPr id="190" name="Google Shape;190;g143db9809b7_0_1965"/>
          <p:cNvSpPr/>
          <p:nvPr/>
        </p:nvSpPr>
        <p:spPr>
          <a:xfrm>
            <a:off x="0" y="6492875"/>
            <a:ext cx="12192000" cy="365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91" name="Google Shape;191;g143db9809b7_0_1965"/>
          <p:cNvPicPr preferRelativeResize="0"/>
          <p:nvPr/>
        </p:nvPicPr>
        <p:blipFill>
          <a:blip r:embed="rId3">
            <a:alphaModFix/>
          </a:blip>
          <a:stretch>
            <a:fillRect/>
          </a:stretch>
        </p:blipFill>
        <p:spPr>
          <a:xfrm>
            <a:off x="529025" y="1481950"/>
            <a:ext cx="10824779" cy="44972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5" name="Shape 195"/>
        <p:cNvGrpSpPr/>
        <p:nvPr/>
      </p:nvGrpSpPr>
      <p:grpSpPr>
        <a:xfrm>
          <a:off x="0" y="0"/>
          <a:ext cx="0" cy="0"/>
          <a:chOff x="0" y="0"/>
          <a:chExt cx="0" cy="0"/>
        </a:xfrm>
      </p:grpSpPr>
      <p:cxnSp>
        <p:nvCxnSpPr>
          <p:cNvPr id="196" name="Google Shape;196;g143db9809b7_0_1421"/>
          <p:cNvCxnSpPr>
            <a:stCxn id="197" idx="0"/>
            <a:endCxn id="198" idx="2"/>
          </p:cNvCxnSpPr>
          <p:nvPr/>
        </p:nvCxnSpPr>
        <p:spPr>
          <a:xfrm rot="-5400000">
            <a:off x="693875" y="4670442"/>
            <a:ext cx="1345500" cy="465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199" name="Google Shape;199;g143db9809b7_0_1421"/>
          <p:cNvSpPr txBox="1"/>
          <p:nvPr>
            <p:ph type="title"/>
          </p:nvPr>
        </p:nvSpPr>
        <p:spPr>
          <a:xfrm>
            <a:off x="681250" y="469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Initial B</a:t>
            </a:r>
            <a:r>
              <a:rPr lang="en-US"/>
              <a:t>usiness Case</a:t>
            </a:r>
            <a:endParaRPr/>
          </a:p>
        </p:txBody>
      </p:sp>
      <p:cxnSp>
        <p:nvCxnSpPr>
          <p:cNvPr id="200" name="Google Shape;200;g143db9809b7_0_1421"/>
          <p:cNvCxnSpPr>
            <a:endCxn id="201" idx="0"/>
          </p:cNvCxnSpPr>
          <p:nvPr/>
        </p:nvCxnSpPr>
        <p:spPr>
          <a:xfrm flipH="1">
            <a:off x="4275000" y="2982229"/>
            <a:ext cx="1886700" cy="212400"/>
          </a:xfrm>
          <a:prstGeom prst="bentConnector2">
            <a:avLst/>
          </a:prstGeom>
          <a:noFill/>
          <a:ln cap="flat" cmpd="sng" w="19050">
            <a:solidFill>
              <a:srgbClr val="C2C2C2"/>
            </a:solidFill>
            <a:prstDash val="solid"/>
            <a:miter lim="8000"/>
            <a:headEnd len="sm" w="sm" type="none"/>
            <a:tailEnd len="sm" w="sm" type="none"/>
          </a:ln>
        </p:spPr>
      </p:cxnSp>
      <p:cxnSp>
        <p:nvCxnSpPr>
          <p:cNvPr id="202" name="Google Shape;202;g143db9809b7_0_1421"/>
          <p:cNvCxnSpPr>
            <a:stCxn id="203" idx="0"/>
            <a:endCxn id="204" idx="2"/>
          </p:cNvCxnSpPr>
          <p:nvPr/>
        </p:nvCxnSpPr>
        <p:spPr>
          <a:xfrm flipH="1" rot="5400000">
            <a:off x="6020050" y="2155675"/>
            <a:ext cx="205500" cy="36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205" name="Google Shape;205;g143db9809b7_0_1421"/>
          <p:cNvCxnSpPr>
            <a:stCxn id="204" idx="2"/>
          </p:cNvCxnSpPr>
          <p:nvPr/>
        </p:nvCxnSpPr>
        <p:spPr>
          <a:xfrm flipH="1" rot="-5400000">
            <a:off x="5666050" y="2509675"/>
            <a:ext cx="915900" cy="60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206" name="Google Shape;206;g143db9809b7_0_1421"/>
          <p:cNvCxnSpPr>
            <a:stCxn id="198" idx="0"/>
          </p:cNvCxnSpPr>
          <p:nvPr/>
        </p:nvCxnSpPr>
        <p:spPr>
          <a:xfrm rot="-5400000">
            <a:off x="3642350" y="741717"/>
            <a:ext cx="226200" cy="4731300"/>
          </a:xfrm>
          <a:prstGeom prst="bentConnector2">
            <a:avLst/>
          </a:prstGeom>
          <a:noFill/>
          <a:ln cap="flat" cmpd="sng" w="19050">
            <a:solidFill>
              <a:srgbClr val="C2C2C2"/>
            </a:solidFill>
            <a:prstDash val="solid"/>
            <a:miter lim="8000"/>
            <a:headEnd len="sm" w="sm" type="none"/>
            <a:tailEnd len="sm" w="sm" type="none"/>
          </a:ln>
        </p:spPr>
      </p:cxnSp>
      <p:cxnSp>
        <p:nvCxnSpPr>
          <p:cNvPr id="207" name="Google Shape;207;g143db9809b7_0_1421"/>
          <p:cNvCxnSpPr>
            <a:stCxn id="208" idx="0"/>
            <a:endCxn id="201" idx="2"/>
          </p:cNvCxnSpPr>
          <p:nvPr/>
        </p:nvCxnSpPr>
        <p:spPr>
          <a:xfrm flipH="1" rot="5400000">
            <a:off x="3454000" y="4831367"/>
            <a:ext cx="1644600" cy="27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204" name="Google Shape;204;g143db9809b7_0_1421"/>
          <p:cNvSpPr txBox="1"/>
          <p:nvPr/>
        </p:nvSpPr>
        <p:spPr>
          <a:xfrm>
            <a:off x="3967450" y="1254325"/>
            <a:ext cx="4307100" cy="800400"/>
          </a:xfrm>
          <a:prstGeom prst="rect">
            <a:avLst/>
          </a:prstGeom>
          <a:noFill/>
          <a:ln cap="flat" cmpd="sng" w="19050">
            <a:solidFill>
              <a:schemeClr val="dk1"/>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chemeClr val="dk1"/>
                </a:solidFill>
                <a:latin typeface="Roboto"/>
                <a:ea typeface="Roboto"/>
                <a:cs typeface="Roboto"/>
                <a:sym typeface="Roboto"/>
              </a:rPr>
              <a:t>Problem statement: How can we increase the uptake of cycling in London  in order to create a more sustainable transport system?</a:t>
            </a:r>
            <a:endParaRPr b="1" sz="1200">
              <a:solidFill>
                <a:schemeClr val="dk1"/>
              </a:solidFill>
              <a:latin typeface="Roboto"/>
              <a:ea typeface="Roboto"/>
              <a:cs typeface="Roboto"/>
              <a:sym typeface="Roboto"/>
            </a:endParaRPr>
          </a:p>
        </p:txBody>
      </p:sp>
      <p:sp>
        <p:nvSpPr>
          <p:cNvPr id="198" name="Google Shape;198;g143db9809b7_0_1421"/>
          <p:cNvSpPr txBox="1"/>
          <p:nvPr/>
        </p:nvSpPr>
        <p:spPr>
          <a:xfrm>
            <a:off x="364400" y="3220467"/>
            <a:ext cx="2050800" cy="800400"/>
          </a:xfrm>
          <a:prstGeom prst="rect">
            <a:avLst/>
          </a:prstGeom>
          <a:solidFill>
            <a:schemeClr val="lt1"/>
          </a:solidFill>
          <a:ln cap="flat" cmpd="sng" w="19050">
            <a:solidFill>
              <a:srgbClr val="0070C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1482AB"/>
                </a:solidFill>
                <a:latin typeface="Roboto"/>
                <a:ea typeface="Roboto"/>
                <a:cs typeface="Roboto"/>
                <a:sym typeface="Roboto"/>
              </a:rPr>
              <a:t>Q1. What are the main factors determining when people cycle?</a:t>
            </a:r>
            <a:endParaRPr b="1" sz="1200">
              <a:solidFill>
                <a:srgbClr val="1482AB"/>
              </a:solidFill>
              <a:latin typeface="Roboto"/>
              <a:ea typeface="Roboto"/>
              <a:cs typeface="Roboto"/>
              <a:sym typeface="Roboto"/>
            </a:endParaRPr>
          </a:p>
        </p:txBody>
      </p:sp>
      <p:sp>
        <p:nvSpPr>
          <p:cNvPr id="209" name="Google Shape;209;g143db9809b7_0_1421"/>
          <p:cNvSpPr txBox="1"/>
          <p:nvPr/>
        </p:nvSpPr>
        <p:spPr>
          <a:xfrm>
            <a:off x="9152488" y="3247754"/>
            <a:ext cx="2050800" cy="800400"/>
          </a:xfrm>
          <a:prstGeom prst="rect">
            <a:avLst/>
          </a:prstGeom>
          <a:solidFill>
            <a:schemeClr val="lt1"/>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7030A0"/>
                </a:solidFill>
                <a:latin typeface="Roboto"/>
                <a:ea typeface="Roboto"/>
                <a:cs typeface="Roboto"/>
                <a:sym typeface="Roboto"/>
              </a:rPr>
              <a:t>Q4. What is the sentiment towards cycling in London?</a:t>
            </a:r>
            <a:endParaRPr b="1" sz="1200">
              <a:solidFill>
                <a:srgbClr val="7030A0"/>
              </a:solidFill>
              <a:latin typeface="Roboto"/>
              <a:ea typeface="Roboto"/>
              <a:cs typeface="Roboto"/>
              <a:sym typeface="Roboto"/>
            </a:endParaRPr>
          </a:p>
        </p:txBody>
      </p:sp>
      <p:sp>
        <p:nvSpPr>
          <p:cNvPr id="210" name="Google Shape;210;g143db9809b7_0_1421"/>
          <p:cNvSpPr txBox="1"/>
          <p:nvPr/>
        </p:nvSpPr>
        <p:spPr>
          <a:xfrm>
            <a:off x="6207975" y="3172317"/>
            <a:ext cx="2050800" cy="800400"/>
          </a:xfrm>
          <a:prstGeom prst="rect">
            <a:avLst/>
          </a:prstGeom>
          <a:solidFill>
            <a:schemeClr val="lt1"/>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00B050"/>
                </a:solidFill>
                <a:latin typeface="Roboto"/>
                <a:ea typeface="Roboto"/>
                <a:cs typeface="Roboto"/>
                <a:sym typeface="Roboto"/>
              </a:rPr>
              <a:t>Q3. What are the demographics of cyclists in London?</a:t>
            </a:r>
            <a:endParaRPr b="1" sz="1200">
              <a:solidFill>
                <a:srgbClr val="00B050"/>
              </a:solidFill>
              <a:latin typeface="Roboto"/>
              <a:ea typeface="Roboto"/>
              <a:cs typeface="Roboto"/>
              <a:sym typeface="Roboto"/>
            </a:endParaRPr>
          </a:p>
        </p:txBody>
      </p:sp>
      <p:sp>
        <p:nvSpPr>
          <p:cNvPr id="201" name="Google Shape;201;g143db9809b7_0_1421"/>
          <p:cNvSpPr txBox="1"/>
          <p:nvPr/>
        </p:nvSpPr>
        <p:spPr>
          <a:xfrm>
            <a:off x="3249600" y="3194629"/>
            <a:ext cx="2050800" cy="815700"/>
          </a:xfrm>
          <a:prstGeom prst="rect">
            <a:avLst/>
          </a:prstGeom>
          <a:solidFill>
            <a:schemeClr val="lt1"/>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b="1" lang="en-US" sz="1200">
                <a:solidFill>
                  <a:srgbClr val="FF6600"/>
                </a:solidFill>
                <a:latin typeface="Roboto"/>
                <a:ea typeface="Roboto"/>
                <a:cs typeface="Roboto"/>
                <a:sym typeface="Roboto"/>
              </a:rPr>
              <a:t>Q2. What impact does infrastructure have on cycling uptake? </a:t>
            </a:r>
            <a:r>
              <a:rPr b="1" lang="en-US" sz="1300">
                <a:solidFill>
                  <a:srgbClr val="FF6600"/>
                </a:solidFill>
                <a:latin typeface="Roboto"/>
                <a:ea typeface="Roboto"/>
                <a:cs typeface="Roboto"/>
                <a:sym typeface="Roboto"/>
              </a:rPr>
              <a:t> </a:t>
            </a:r>
            <a:endParaRPr b="1" sz="1300">
              <a:solidFill>
                <a:srgbClr val="FF6600"/>
              </a:solidFill>
              <a:latin typeface="Roboto"/>
              <a:ea typeface="Roboto"/>
              <a:cs typeface="Roboto"/>
              <a:sym typeface="Roboto"/>
            </a:endParaRPr>
          </a:p>
        </p:txBody>
      </p:sp>
      <p:sp>
        <p:nvSpPr>
          <p:cNvPr id="211" name="Google Shape;211;g143db9809b7_0_1421"/>
          <p:cNvSpPr txBox="1"/>
          <p:nvPr/>
        </p:nvSpPr>
        <p:spPr>
          <a:xfrm>
            <a:off x="3250900" y="4370692"/>
            <a:ext cx="2050800" cy="615600"/>
          </a:xfrm>
          <a:prstGeom prst="rect">
            <a:avLst/>
          </a:prstGeom>
          <a:solidFill>
            <a:schemeClr val="lt1"/>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private vs cycle hire</a:t>
            </a:r>
            <a:endParaRPr sz="1200">
              <a:solidFill>
                <a:schemeClr val="dk1"/>
              </a:solidFill>
              <a:latin typeface="Roboto"/>
              <a:ea typeface="Roboto"/>
              <a:cs typeface="Roboto"/>
              <a:sym typeface="Roboto"/>
            </a:endParaRPr>
          </a:p>
        </p:txBody>
      </p:sp>
      <p:cxnSp>
        <p:nvCxnSpPr>
          <p:cNvPr id="212" name="Google Shape;212;g143db9809b7_0_1421"/>
          <p:cNvCxnSpPr>
            <a:endCxn id="209" idx="0"/>
          </p:cNvCxnSpPr>
          <p:nvPr/>
        </p:nvCxnSpPr>
        <p:spPr>
          <a:xfrm>
            <a:off x="6173488" y="2993954"/>
            <a:ext cx="4004400" cy="253800"/>
          </a:xfrm>
          <a:prstGeom prst="bentConnector2">
            <a:avLst/>
          </a:prstGeom>
          <a:noFill/>
          <a:ln cap="flat" cmpd="sng" w="19050">
            <a:solidFill>
              <a:srgbClr val="C2C2C2"/>
            </a:solidFill>
            <a:prstDash val="solid"/>
            <a:miter lim="8000"/>
            <a:headEnd len="sm" w="sm" type="none"/>
            <a:tailEnd len="sm" w="sm" type="none"/>
          </a:ln>
        </p:spPr>
      </p:cxnSp>
      <p:sp>
        <p:nvSpPr>
          <p:cNvPr id="197" name="Google Shape;197;g143db9809b7_0_1421"/>
          <p:cNvSpPr txBox="1"/>
          <p:nvPr/>
        </p:nvSpPr>
        <p:spPr>
          <a:xfrm>
            <a:off x="317975" y="5366442"/>
            <a:ext cx="2050800" cy="985200"/>
          </a:xfrm>
          <a:prstGeom prst="rect">
            <a:avLst/>
          </a:prstGeom>
          <a:solidFill>
            <a:schemeClr val="lt1"/>
          </a:solidFill>
          <a:ln cap="flat" cmpd="sng" w="19050">
            <a:solidFill>
              <a:srgbClr val="1482AB"/>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central, inner, outer datasets; GOV.UK walking and cycling </a:t>
            </a:r>
            <a:r>
              <a:rPr lang="en-US" sz="1200">
                <a:solidFill>
                  <a:schemeClr val="dk1"/>
                </a:solidFill>
                <a:latin typeface="Roboto"/>
                <a:ea typeface="Roboto"/>
                <a:cs typeface="Roboto"/>
                <a:sym typeface="Roboto"/>
              </a:rPr>
              <a:t>statistics</a:t>
            </a:r>
            <a:endParaRPr sz="1200">
              <a:solidFill>
                <a:schemeClr val="dk1"/>
              </a:solidFill>
              <a:latin typeface="Roboto"/>
              <a:ea typeface="Roboto"/>
              <a:cs typeface="Roboto"/>
              <a:sym typeface="Roboto"/>
            </a:endParaRPr>
          </a:p>
        </p:txBody>
      </p:sp>
      <p:sp>
        <p:nvSpPr>
          <p:cNvPr id="208" name="Google Shape;208;g143db9809b7_0_1421"/>
          <p:cNvSpPr txBox="1"/>
          <p:nvPr/>
        </p:nvSpPr>
        <p:spPr>
          <a:xfrm>
            <a:off x="3252250" y="5655017"/>
            <a:ext cx="2050800" cy="615600"/>
          </a:xfrm>
          <a:prstGeom prst="rect">
            <a:avLst/>
          </a:prstGeom>
          <a:solidFill>
            <a:schemeClr val="lt1"/>
          </a:solidFill>
          <a:ln cap="flat" cmpd="sng" w="19050">
            <a:solidFill>
              <a:srgbClr val="FF660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inner and outer datasets</a:t>
            </a:r>
            <a:endParaRPr sz="1200">
              <a:solidFill>
                <a:schemeClr val="dk1"/>
              </a:solidFill>
              <a:latin typeface="Roboto"/>
              <a:ea typeface="Roboto"/>
              <a:cs typeface="Roboto"/>
              <a:sym typeface="Roboto"/>
            </a:endParaRPr>
          </a:p>
        </p:txBody>
      </p:sp>
      <p:sp>
        <p:nvSpPr>
          <p:cNvPr id="213" name="Google Shape;213;g143db9809b7_0_1421"/>
          <p:cNvSpPr txBox="1"/>
          <p:nvPr/>
        </p:nvSpPr>
        <p:spPr>
          <a:xfrm>
            <a:off x="6262388" y="5599417"/>
            <a:ext cx="2050800" cy="430800"/>
          </a:xfrm>
          <a:prstGeom prst="rect">
            <a:avLst/>
          </a:prstGeom>
          <a:solidFill>
            <a:schemeClr val="lt1"/>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TfL outer dataset</a:t>
            </a:r>
            <a:endParaRPr sz="1200">
              <a:solidFill>
                <a:schemeClr val="dk1"/>
              </a:solidFill>
              <a:latin typeface="Roboto"/>
              <a:ea typeface="Roboto"/>
              <a:cs typeface="Roboto"/>
              <a:sym typeface="Roboto"/>
            </a:endParaRPr>
          </a:p>
        </p:txBody>
      </p:sp>
      <p:sp>
        <p:nvSpPr>
          <p:cNvPr id="214" name="Google Shape;214;g143db9809b7_0_1421"/>
          <p:cNvSpPr txBox="1"/>
          <p:nvPr/>
        </p:nvSpPr>
        <p:spPr>
          <a:xfrm>
            <a:off x="9260000" y="5786679"/>
            <a:ext cx="2050800" cy="430800"/>
          </a:xfrm>
          <a:prstGeom prst="rect">
            <a:avLst/>
          </a:prstGeom>
          <a:solidFill>
            <a:schemeClr val="lt1"/>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Data: Twitter</a:t>
            </a:r>
            <a:endParaRPr sz="1200">
              <a:solidFill>
                <a:schemeClr val="dk1"/>
              </a:solidFill>
              <a:latin typeface="Roboto"/>
              <a:ea typeface="Roboto"/>
              <a:cs typeface="Roboto"/>
              <a:sym typeface="Roboto"/>
            </a:endParaRPr>
          </a:p>
        </p:txBody>
      </p:sp>
      <p:sp>
        <p:nvSpPr>
          <p:cNvPr id="215" name="Google Shape;215;g143db9809b7_0_1421"/>
          <p:cNvSpPr txBox="1"/>
          <p:nvPr/>
        </p:nvSpPr>
        <p:spPr>
          <a:xfrm>
            <a:off x="316475" y="4201067"/>
            <a:ext cx="2050800" cy="800400"/>
          </a:xfrm>
          <a:prstGeom prst="rect">
            <a:avLst/>
          </a:prstGeom>
          <a:solidFill>
            <a:schemeClr val="lt1"/>
          </a:solidFill>
          <a:ln cap="flat" cmpd="sng" w="19050">
            <a:solidFill>
              <a:srgbClr val="1482AB"/>
            </a:solidFill>
            <a:prstDash val="solid"/>
            <a:round/>
            <a:headEnd len="sm" w="sm" type="none"/>
            <a:tailEnd len="sm" w="sm" type="none"/>
          </a:ln>
        </p:spPr>
        <p:txBody>
          <a:bodyPr anchorCtr="0" anchor="ctr" bIns="121900" lIns="121900" spcFirstLastPara="1" rIns="121900" wrap="square" tIns="121900">
            <a:spAutoFit/>
          </a:bodyPr>
          <a:lstStyle/>
          <a:p>
            <a:pPr indent="0" lvl="0" marL="0" rtl="0" algn="ctr">
              <a:spcBef>
                <a:spcPts val="0"/>
              </a:spcBef>
              <a:spcAft>
                <a:spcPts val="0"/>
              </a:spcAft>
              <a:buNone/>
            </a:pPr>
            <a:r>
              <a:rPr lang="en-US" sz="1200">
                <a:solidFill>
                  <a:schemeClr val="dk1"/>
                </a:solidFill>
                <a:latin typeface="Roboto"/>
                <a:ea typeface="Roboto"/>
                <a:cs typeface="Roboto"/>
                <a:sym typeface="Roboto"/>
              </a:rPr>
              <a:t>Areas of exploration: time of year; time of day; weather; direction of travel</a:t>
            </a:r>
            <a:endParaRPr sz="1200">
              <a:solidFill>
                <a:schemeClr val="dk1"/>
              </a:solidFill>
              <a:latin typeface="Roboto"/>
              <a:ea typeface="Roboto"/>
              <a:cs typeface="Roboto"/>
              <a:sym typeface="Roboto"/>
            </a:endParaRPr>
          </a:p>
        </p:txBody>
      </p:sp>
      <p:cxnSp>
        <p:nvCxnSpPr>
          <p:cNvPr id="216" name="Google Shape;216;g143db9809b7_0_1421"/>
          <p:cNvCxnSpPr>
            <a:stCxn id="213" idx="0"/>
            <a:endCxn id="210" idx="2"/>
          </p:cNvCxnSpPr>
          <p:nvPr/>
        </p:nvCxnSpPr>
        <p:spPr>
          <a:xfrm flipH="1" rot="5400000">
            <a:off x="6447338" y="4758967"/>
            <a:ext cx="1626600" cy="54300"/>
          </a:xfrm>
          <a:prstGeom prst="bentConnector3">
            <a:avLst>
              <a:gd fmla="val 50003" name="adj1"/>
            </a:avLst>
          </a:prstGeom>
          <a:noFill/>
          <a:ln cap="flat" cmpd="sng" w="19050">
            <a:solidFill>
              <a:srgbClr val="C2C2C2"/>
            </a:solidFill>
            <a:prstDash val="solid"/>
            <a:miter lim="8000"/>
            <a:headEnd len="sm" w="sm" type="none"/>
            <a:tailEnd len="sm" w="sm" type="none"/>
          </a:ln>
        </p:spPr>
      </p:cxnSp>
      <p:sp>
        <p:nvSpPr>
          <p:cNvPr id="217" name="Google Shape;217;g143db9809b7_0_1421"/>
          <p:cNvSpPr txBox="1"/>
          <p:nvPr/>
        </p:nvSpPr>
        <p:spPr>
          <a:xfrm>
            <a:off x="6244850" y="4380592"/>
            <a:ext cx="2050800" cy="615600"/>
          </a:xfrm>
          <a:prstGeom prst="rect">
            <a:avLst/>
          </a:prstGeom>
          <a:solidFill>
            <a:schemeClr val="lt1"/>
          </a:solidFill>
          <a:ln cap="flat" cmpd="sng" w="19050">
            <a:solidFill>
              <a:srgbClr val="00B05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gender</a:t>
            </a:r>
            <a:endParaRPr sz="1200">
              <a:solidFill>
                <a:schemeClr val="dk1"/>
              </a:solidFill>
              <a:latin typeface="Roboto"/>
              <a:ea typeface="Roboto"/>
              <a:cs typeface="Roboto"/>
              <a:sym typeface="Roboto"/>
            </a:endParaRPr>
          </a:p>
        </p:txBody>
      </p:sp>
      <p:cxnSp>
        <p:nvCxnSpPr>
          <p:cNvPr id="218" name="Google Shape;218;g143db9809b7_0_1421"/>
          <p:cNvCxnSpPr>
            <a:stCxn id="214" idx="0"/>
          </p:cNvCxnSpPr>
          <p:nvPr/>
        </p:nvCxnSpPr>
        <p:spPr>
          <a:xfrm flipH="1" rot="5400000">
            <a:off x="9397550" y="4898829"/>
            <a:ext cx="1742400" cy="333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219" name="Google Shape;219;g143db9809b7_0_1421"/>
          <p:cNvSpPr txBox="1"/>
          <p:nvPr/>
        </p:nvSpPr>
        <p:spPr>
          <a:xfrm>
            <a:off x="9218113" y="4424817"/>
            <a:ext cx="2050800" cy="615600"/>
          </a:xfrm>
          <a:prstGeom prst="rect">
            <a:avLst/>
          </a:prstGeom>
          <a:solidFill>
            <a:schemeClr val="lt1"/>
          </a:solidFill>
          <a:ln cap="flat" cmpd="sng" w="19050">
            <a:solidFill>
              <a:srgbClr val="7030A0"/>
            </a:solidFill>
            <a:prstDash val="solid"/>
            <a:round/>
            <a:headEnd len="sm" w="sm" type="none"/>
            <a:tailEnd len="sm" w="sm" type="none"/>
          </a:ln>
        </p:spPr>
        <p:txBody>
          <a:bodyPr anchorCtr="0" anchor="ctr" bIns="121900" lIns="121900" spcFirstLastPara="1" rIns="121900" wrap="square" tIns="121900">
            <a:spAutoFit/>
          </a:bodyPr>
          <a:lstStyle/>
          <a:p>
            <a:pPr indent="0" lvl="0" marL="0" rtl="0" algn="l">
              <a:spcBef>
                <a:spcPts val="0"/>
              </a:spcBef>
              <a:spcAft>
                <a:spcPts val="0"/>
              </a:spcAft>
              <a:buNone/>
            </a:pPr>
            <a:r>
              <a:rPr lang="en-US" sz="1200">
                <a:solidFill>
                  <a:schemeClr val="dk1"/>
                </a:solidFill>
                <a:latin typeface="Roboto"/>
                <a:ea typeface="Roboto"/>
                <a:cs typeface="Roboto"/>
                <a:sym typeface="Roboto"/>
              </a:rPr>
              <a:t>Areas of exploration: polarity score</a:t>
            </a:r>
            <a:endParaRPr sz="1200">
              <a:solidFill>
                <a:schemeClr val="dk1"/>
              </a:solidFill>
              <a:latin typeface="Roboto"/>
              <a:ea typeface="Roboto"/>
              <a:cs typeface="Roboto"/>
              <a:sym typeface="Roboto"/>
            </a:endParaRPr>
          </a:p>
        </p:txBody>
      </p:sp>
      <p:sp>
        <p:nvSpPr>
          <p:cNvPr id="220" name="Google Shape;220;g143db9809b7_0_1421"/>
          <p:cNvSpPr/>
          <p:nvPr/>
        </p:nvSpPr>
        <p:spPr>
          <a:xfrm>
            <a:off x="0" y="6492875"/>
            <a:ext cx="12192000" cy="365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g143db9809b7_0_1421"/>
          <p:cNvSpPr txBox="1"/>
          <p:nvPr/>
        </p:nvSpPr>
        <p:spPr>
          <a:xfrm>
            <a:off x="3039150" y="2308992"/>
            <a:ext cx="2050800" cy="488400"/>
          </a:xfrm>
          <a:prstGeom prst="rect">
            <a:avLst/>
          </a:prstGeom>
          <a:no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200">
                <a:solidFill>
                  <a:schemeClr val="dk1"/>
                </a:solidFill>
                <a:latin typeface="Roboto"/>
                <a:ea typeface="Roboto"/>
                <a:cs typeface="Roboto"/>
                <a:sym typeface="Roboto"/>
              </a:rPr>
              <a:t>What is the trend in total cycles over time?</a:t>
            </a:r>
            <a:endParaRPr sz="1200">
              <a:solidFill>
                <a:schemeClr val="dk1"/>
              </a:solidFill>
              <a:latin typeface="Roboto"/>
              <a:ea typeface="Roboto"/>
              <a:cs typeface="Roboto"/>
              <a:sym typeface="Roboto"/>
            </a:endParaRPr>
          </a:p>
        </p:txBody>
      </p:sp>
      <p:cxnSp>
        <p:nvCxnSpPr>
          <p:cNvPr id="222" name="Google Shape;222;g143db9809b7_0_1421"/>
          <p:cNvCxnSpPr/>
          <p:nvPr/>
        </p:nvCxnSpPr>
        <p:spPr>
          <a:xfrm flipH="1">
            <a:off x="5090525" y="2587700"/>
            <a:ext cx="1024800" cy="36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223" name="Google Shape;223;g143db9809b7_0_1421"/>
          <p:cNvCxnSpPr>
            <a:endCxn id="210" idx="0"/>
          </p:cNvCxnSpPr>
          <p:nvPr/>
        </p:nvCxnSpPr>
        <p:spPr>
          <a:xfrm>
            <a:off x="6161775" y="2982117"/>
            <a:ext cx="1071600" cy="190200"/>
          </a:xfrm>
          <a:prstGeom prst="bentConnector2">
            <a:avLst/>
          </a:prstGeom>
          <a:noFill/>
          <a:ln cap="flat" cmpd="sng" w="19050">
            <a:solidFill>
              <a:srgbClr val="C2C2C2"/>
            </a:solidFill>
            <a:prstDash val="solid"/>
            <a:miter lim="8000"/>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2022-08-11T13:49:33Z</dcterms:created>
  <dc:creator>Megan Bilas</dc:creator>
</cp:coreProperties>
</file>